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5" r:id="rId3"/>
    <p:sldId id="270" r:id="rId4"/>
    <p:sldId id="267" r:id="rId5"/>
    <p:sldId id="268" r:id="rId6"/>
    <p:sldId id="26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showGuides="1">
      <p:cViewPr varScale="1">
        <p:scale>
          <a:sx n="72" d="100"/>
          <a:sy n="72" d="100"/>
        </p:scale>
        <p:origin x="26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749CE2-86E0-4FB2-9ABE-4ED143D34083}" type="doc">
      <dgm:prSet loTypeId="urn:microsoft.com/office/officeart/2005/8/layout/radial3" loCatId="cycle" qsTypeId="urn:microsoft.com/office/officeart/2005/8/quickstyle/3d3" qsCatId="3D" csTypeId="urn:microsoft.com/office/officeart/2005/8/colors/accent1_2" csCatId="accent1" phldr="1"/>
      <dgm:spPr/>
      <dgm:t>
        <a:bodyPr/>
        <a:lstStyle/>
        <a:p>
          <a:endParaRPr kumimoji="1" lang="ja-JP" altLang="en-US"/>
        </a:p>
      </dgm:t>
    </dgm:pt>
    <dgm:pt modelId="{FAA7FD05-D784-4D77-BF59-86C69855FE86}">
      <dgm:prSet phldrT="[テキスト]" custT="1"/>
      <dgm:spPr/>
      <dgm:t>
        <a:bodyPr/>
        <a:lstStyle/>
        <a:p>
          <a:r>
            <a:rPr kumimoji="1" lang="ja-JP" altLang="en-US" sz="1200" dirty="0"/>
            <a:t>当院プログラムのキャリアパス</a:t>
          </a:r>
        </a:p>
      </dgm:t>
    </dgm:pt>
    <dgm:pt modelId="{9B3AA21A-C1E7-407F-814E-92768D719138}" type="parTrans" cxnId="{29607223-4773-42B7-84DC-C75746BDB806}">
      <dgm:prSet/>
      <dgm:spPr/>
      <dgm:t>
        <a:bodyPr/>
        <a:lstStyle/>
        <a:p>
          <a:endParaRPr kumimoji="1" lang="ja-JP" altLang="en-US"/>
        </a:p>
      </dgm:t>
    </dgm:pt>
    <dgm:pt modelId="{AB2998C2-DBF4-4CBC-8132-928F18A7F590}" type="sibTrans" cxnId="{29607223-4773-42B7-84DC-C75746BDB806}">
      <dgm:prSet/>
      <dgm:spPr/>
      <dgm:t>
        <a:bodyPr/>
        <a:lstStyle/>
        <a:p>
          <a:endParaRPr kumimoji="1" lang="ja-JP" altLang="en-US"/>
        </a:p>
      </dgm:t>
    </dgm:pt>
    <dgm:pt modelId="{43A318C1-C9AC-454F-8E0C-AC1B5386BA6A}">
      <dgm:prSet phldrT="[テキスト]"/>
      <dgm:spPr/>
      <dgm:t>
        <a:bodyPr/>
        <a:lstStyle/>
        <a:p>
          <a:r>
            <a:rPr kumimoji="1" lang="ja-JP" altLang="en-US" dirty="0"/>
            <a:t>緩和医療専門医を目指す</a:t>
          </a:r>
        </a:p>
      </dgm:t>
    </dgm:pt>
    <dgm:pt modelId="{6DF7A609-0847-417C-B1F2-036443645F58}" type="parTrans" cxnId="{6AEC1C59-1A9B-48F3-A5A2-B4C0BED20440}">
      <dgm:prSet/>
      <dgm:spPr/>
      <dgm:t>
        <a:bodyPr/>
        <a:lstStyle/>
        <a:p>
          <a:endParaRPr kumimoji="1" lang="ja-JP" altLang="en-US"/>
        </a:p>
      </dgm:t>
    </dgm:pt>
    <dgm:pt modelId="{37A2BBE5-F0C9-499B-82A5-3E22604A707A}" type="sibTrans" cxnId="{6AEC1C59-1A9B-48F3-A5A2-B4C0BED20440}">
      <dgm:prSet/>
      <dgm:spPr/>
      <dgm:t>
        <a:bodyPr/>
        <a:lstStyle/>
        <a:p>
          <a:endParaRPr kumimoji="1" lang="ja-JP" altLang="en-US"/>
        </a:p>
      </dgm:t>
    </dgm:pt>
    <dgm:pt modelId="{50914382-CD92-404F-B11C-C97E06D7E9F5}">
      <dgm:prSet phldrT="[テキスト]"/>
      <dgm:spPr/>
      <dgm:t>
        <a:bodyPr/>
        <a:lstStyle/>
        <a:p>
          <a:r>
            <a:rPr kumimoji="1" lang="ja-JP" altLang="en-US" dirty="0"/>
            <a:t>複数の高度専門医療を経験しつつ緩和医療専門医を目指す</a:t>
          </a:r>
        </a:p>
      </dgm:t>
    </dgm:pt>
    <dgm:pt modelId="{76B3D692-152C-48BA-A7A3-47D5D725C08C}" type="parTrans" cxnId="{AF48D8FE-8AE9-4737-A199-69110957C753}">
      <dgm:prSet/>
      <dgm:spPr/>
      <dgm:t>
        <a:bodyPr/>
        <a:lstStyle/>
        <a:p>
          <a:endParaRPr kumimoji="1" lang="ja-JP" altLang="en-US"/>
        </a:p>
      </dgm:t>
    </dgm:pt>
    <dgm:pt modelId="{48EC1C75-210C-47EA-9C2B-09BA58938613}" type="sibTrans" cxnId="{AF48D8FE-8AE9-4737-A199-69110957C753}">
      <dgm:prSet/>
      <dgm:spPr/>
      <dgm:t>
        <a:bodyPr/>
        <a:lstStyle/>
        <a:p>
          <a:endParaRPr kumimoji="1" lang="ja-JP" altLang="en-US"/>
        </a:p>
      </dgm:t>
    </dgm:pt>
    <dgm:pt modelId="{44AC54F5-79EB-46E1-97BF-B41FE9B48B3E}">
      <dgm:prSet phldrT="[テキスト]"/>
      <dgm:spPr/>
      <dgm:t>
        <a:bodyPr/>
        <a:lstStyle/>
        <a:p>
          <a:r>
            <a:rPr kumimoji="1" lang="ja-JP" altLang="en-US" dirty="0"/>
            <a:t>子育てや家庭と両立可能</a:t>
          </a:r>
          <a:endParaRPr kumimoji="1" lang="en-US" altLang="ja-JP" dirty="0"/>
        </a:p>
      </dgm:t>
    </dgm:pt>
    <dgm:pt modelId="{186FFEB9-FF35-4584-9E8C-49678632418B}" type="parTrans" cxnId="{4D2FEF0B-E071-42F8-ADAB-D2A3AAC79D0B}">
      <dgm:prSet/>
      <dgm:spPr/>
      <dgm:t>
        <a:bodyPr/>
        <a:lstStyle/>
        <a:p>
          <a:endParaRPr kumimoji="1" lang="ja-JP" altLang="en-US"/>
        </a:p>
      </dgm:t>
    </dgm:pt>
    <dgm:pt modelId="{984A9E33-D337-4D6E-9007-12F5D547B613}" type="sibTrans" cxnId="{4D2FEF0B-E071-42F8-ADAB-D2A3AAC79D0B}">
      <dgm:prSet/>
      <dgm:spPr/>
      <dgm:t>
        <a:bodyPr/>
        <a:lstStyle/>
        <a:p>
          <a:endParaRPr kumimoji="1" lang="ja-JP" altLang="en-US"/>
        </a:p>
      </dgm:t>
    </dgm:pt>
    <dgm:pt modelId="{DBB48CF2-F580-42AE-A3B0-18060E45D379}">
      <dgm:prSet phldrT="[テキスト]"/>
      <dgm:spPr/>
      <dgm:t>
        <a:bodyPr/>
        <a:lstStyle/>
        <a:p>
          <a:r>
            <a:rPr kumimoji="1" lang="ja-JP" altLang="en-US" dirty="0"/>
            <a:t>様々なスタイルの緩和医療の経験を積むことが可能</a:t>
          </a:r>
        </a:p>
      </dgm:t>
    </dgm:pt>
    <dgm:pt modelId="{3C2CAD21-A246-401B-8F62-08CD367B3550}" type="parTrans" cxnId="{E30C891C-C745-49E7-A442-9761BC342E14}">
      <dgm:prSet/>
      <dgm:spPr/>
      <dgm:t>
        <a:bodyPr/>
        <a:lstStyle/>
        <a:p>
          <a:endParaRPr kumimoji="1" lang="ja-JP" altLang="en-US"/>
        </a:p>
      </dgm:t>
    </dgm:pt>
    <dgm:pt modelId="{166A4E3A-8751-4568-91CD-D59EF7EE6974}" type="sibTrans" cxnId="{E30C891C-C745-49E7-A442-9761BC342E14}">
      <dgm:prSet/>
      <dgm:spPr/>
      <dgm:t>
        <a:bodyPr/>
        <a:lstStyle/>
        <a:p>
          <a:endParaRPr kumimoji="1" lang="ja-JP" altLang="en-US"/>
        </a:p>
      </dgm:t>
    </dgm:pt>
    <dgm:pt modelId="{7CE203B8-2C91-442E-AF6A-71D5FB0C6A7C}" type="pres">
      <dgm:prSet presAssocID="{DD749CE2-86E0-4FB2-9ABE-4ED143D34083}" presName="composite" presStyleCnt="0">
        <dgm:presLayoutVars>
          <dgm:chMax val="1"/>
          <dgm:dir/>
          <dgm:resizeHandles val="exact"/>
        </dgm:presLayoutVars>
      </dgm:prSet>
      <dgm:spPr/>
    </dgm:pt>
    <dgm:pt modelId="{32F5C7FD-073F-4D48-8A62-7D2F29CF0D1D}" type="pres">
      <dgm:prSet presAssocID="{DD749CE2-86E0-4FB2-9ABE-4ED143D34083}" presName="radial" presStyleCnt="0">
        <dgm:presLayoutVars>
          <dgm:animLvl val="ctr"/>
        </dgm:presLayoutVars>
      </dgm:prSet>
      <dgm:spPr/>
    </dgm:pt>
    <dgm:pt modelId="{AFB51355-356B-4C09-A1D3-83142DD34044}" type="pres">
      <dgm:prSet presAssocID="{FAA7FD05-D784-4D77-BF59-86C69855FE86}" presName="centerShape" presStyleLbl="vennNode1" presStyleIdx="0" presStyleCnt="5"/>
      <dgm:spPr/>
    </dgm:pt>
    <dgm:pt modelId="{E22FFF65-9143-46EF-AFD8-F251D04D8B1E}" type="pres">
      <dgm:prSet presAssocID="{43A318C1-C9AC-454F-8E0C-AC1B5386BA6A}" presName="node" presStyleLbl="vennNode1" presStyleIdx="1" presStyleCnt="5">
        <dgm:presLayoutVars>
          <dgm:bulletEnabled val="1"/>
        </dgm:presLayoutVars>
      </dgm:prSet>
      <dgm:spPr/>
    </dgm:pt>
    <dgm:pt modelId="{66503C5B-6B67-4129-9272-D479F908B2B1}" type="pres">
      <dgm:prSet presAssocID="{50914382-CD92-404F-B11C-C97E06D7E9F5}" presName="node" presStyleLbl="vennNode1" presStyleIdx="2" presStyleCnt="5" custRadScaleRad="104575" custRadScaleInc="1658">
        <dgm:presLayoutVars>
          <dgm:bulletEnabled val="1"/>
        </dgm:presLayoutVars>
      </dgm:prSet>
      <dgm:spPr/>
    </dgm:pt>
    <dgm:pt modelId="{114CBD81-C484-4DCA-9FA5-3777C82053B6}" type="pres">
      <dgm:prSet presAssocID="{44AC54F5-79EB-46E1-97BF-B41FE9B48B3E}" presName="node" presStyleLbl="vennNode1" presStyleIdx="3" presStyleCnt="5" custRadScaleRad="100032" custRadScaleInc="-578">
        <dgm:presLayoutVars>
          <dgm:bulletEnabled val="1"/>
        </dgm:presLayoutVars>
      </dgm:prSet>
      <dgm:spPr/>
    </dgm:pt>
    <dgm:pt modelId="{A062FD95-B87B-4579-80EF-0BB6DC4624CB}" type="pres">
      <dgm:prSet presAssocID="{DBB48CF2-F580-42AE-A3B0-18060E45D379}" presName="node" presStyleLbl="vennNode1" presStyleIdx="4" presStyleCnt="5" custRadScaleRad="106418" custRadScaleInc="-2173">
        <dgm:presLayoutVars>
          <dgm:bulletEnabled val="1"/>
        </dgm:presLayoutVars>
      </dgm:prSet>
      <dgm:spPr/>
    </dgm:pt>
  </dgm:ptLst>
  <dgm:cxnLst>
    <dgm:cxn modelId="{54EC5602-A31A-4907-81D2-76CF5DC054E9}" type="presOf" srcId="{44AC54F5-79EB-46E1-97BF-B41FE9B48B3E}" destId="{114CBD81-C484-4DCA-9FA5-3777C82053B6}" srcOrd="0" destOrd="0" presId="urn:microsoft.com/office/officeart/2005/8/layout/radial3"/>
    <dgm:cxn modelId="{4D2FEF0B-E071-42F8-ADAB-D2A3AAC79D0B}" srcId="{FAA7FD05-D784-4D77-BF59-86C69855FE86}" destId="{44AC54F5-79EB-46E1-97BF-B41FE9B48B3E}" srcOrd="2" destOrd="0" parTransId="{186FFEB9-FF35-4584-9E8C-49678632418B}" sibTransId="{984A9E33-D337-4D6E-9007-12F5D547B613}"/>
    <dgm:cxn modelId="{E30C891C-C745-49E7-A442-9761BC342E14}" srcId="{FAA7FD05-D784-4D77-BF59-86C69855FE86}" destId="{DBB48CF2-F580-42AE-A3B0-18060E45D379}" srcOrd="3" destOrd="0" parTransId="{3C2CAD21-A246-401B-8F62-08CD367B3550}" sibTransId="{166A4E3A-8751-4568-91CD-D59EF7EE6974}"/>
    <dgm:cxn modelId="{29607223-4773-42B7-84DC-C75746BDB806}" srcId="{DD749CE2-86E0-4FB2-9ABE-4ED143D34083}" destId="{FAA7FD05-D784-4D77-BF59-86C69855FE86}" srcOrd="0" destOrd="0" parTransId="{9B3AA21A-C1E7-407F-814E-92768D719138}" sibTransId="{AB2998C2-DBF4-4CBC-8132-928F18A7F590}"/>
    <dgm:cxn modelId="{2813C933-2702-459B-B723-0B6B55CD256E}" type="presOf" srcId="{FAA7FD05-D784-4D77-BF59-86C69855FE86}" destId="{AFB51355-356B-4C09-A1D3-83142DD34044}" srcOrd="0" destOrd="0" presId="urn:microsoft.com/office/officeart/2005/8/layout/radial3"/>
    <dgm:cxn modelId="{E172E546-59A2-4D70-8C7F-6E4A39EE7210}" type="presOf" srcId="{DBB48CF2-F580-42AE-A3B0-18060E45D379}" destId="{A062FD95-B87B-4579-80EF-0BB6DC4624CB}" srcOrd="0" destOrd="0" presId="urn:microsoft.com/office/officeart/2005/8/layout/radial3"/>
    <dgm:cxn modelId="{CA75F74C-AFAD-445A-B711-0502492DB35D}" type="presOf" srcId="{DD749CE2-86E0-4FB2-9ABE-4ED143D34083}" destId="{7CE203B8-2C91-442E-AF6A-71D5FB0C6A7C}" srcOrd="0" destOrd="0" presId="urn:microsoft.com/office/officeart/2005/8/layout/radial3"/>
    <dgm:cxn modelId="{E2EA8857-CBF7-4739-A2A4-050688C6FCF7}" type="presOf" srcId="{50914382-CD92-404F-B11C-C97E06D7E9F5}" destId="{66503C5B-6B67-4129-9272-D479F908B2B1}" srcOrd="0" destOrd="0" presId="urn:microsoft.com/office/officeart/2005/8/layout/radial3"/>
    <dgm:cxn modelId="{6AEC1C59-1A9B-48F3-A5A2-B4C0BED20440}" srcId="{FAA7FD05-D784-4D77-BF59-86C69855FE86}" destId="{43A318C1-C9AC-454F-8E0C-AC1B5386BA6A}" srcOrd="0" destOrd="0" parTransId="{6DF7A609-0847-417C-B1F2-036443645F58}" sibTransId="{37A2BBE5-F0C9-499B-82A5-3E22604A707A}"/>
    <dgm:cxn modelId="{EEF32385-8E21-44ED-A814-B36B9C4DEA8E}" type="presOf" srcId="{43A318C1-C9AC-454F-8E0C-AC1B5386BA6A}" destId="{E22FFF65-9143-46EF-AFD8-F251D04D8B1E}" srcOrd="0" destOrd="0" presId="urn:microsoft.com/office/officeart/2005/8/layout/radial3"/>
    <dgm:cxn modelId="{AF48D8FE-8AE9-4737-A199-69110957C753}" srcId="{FAA7FD05-D784-4D77-BF59-86C69855FE86}" destId="{50914382-CD92-404F-B11C-C97E06D7E9F5}" srcOrd="1" destOrd="0" parTransId="{76B3D692-152C-48BA-A7A3-47D5D725C08C}" sibTransId="{48EC1C75-210C-47EA-9C2B-09BA58938613}"/>
    <dgm:cxn modelId="{8FC411D2-96C9-4FB2-9256-94D69BC27969}" type="presParOf" srcId="{7CE203B8-2C91-442E-AF6A-71D5FB0C6A7C}" destId="{32F5C7FD-073F-4D48-8A62-7D2F29CF0D1D}" srcOrd="0" destOrd="0" presId="urn:microsoft.com/office/officeart/2005/8/layout/radial3"/>
    <dgm:cxn modelId="{7675AB49-36E9-4A53-A8B6-FE3B01C374CD}" type="presParOf" srcId="{32F5C7FD-073F-4D48-8A62-7D2F29CF0D1D}" destId="{AFB51355-356B-4C09-A1D3-83142DD34044}" srcOrd="0" destOrd="0" presId="urn:microsoft.com/office/officeart/2005/8/layout/radial3"/>
    <dgm:cxn modelId="{FC63E639-4CFC-4716-8BF4-E33CDFB15506}" type="presParOf" srcId="{32F5C7FD-073F-4D48-8A62-7D2F29CF0D1D}" destId="{E22FFF65-9143-46EF-AFD8-F251D04D8B1E}" srcOrd="1" destOrd="0" presId="urn:microsoft.com/office/officeart/2005/8/layout/radial3"/>
    <dgm:cxn modelId="{AA419C74-B742-474E-82D9-B51A53E0E182}" type="presParOf" srcId="{32F5C7FD-073F-4D48-8A62-7D2F29CF0D1D}" destId="{66503C5B-6B67-4129-9272-D479F908B2B1}" srcOrd="2" destOrd="0" presId="urn:microsoft.com/office/officeart/2005/8/layout/radial3"/>
    <dgm:cxn modelId="{767D4DA2-DBA1-4C13-B80F-2C0856276CA5}" type="presParOf" srcId="{32F5C7FD-073F-4D48-8A62-7D2F29CF0D1D}" destId="{114CBD81-C484-4DCA-9FA5-3777C82053B6}" srcOrd="3" destOrd="0" presId="urn:microsoft.com/office/officeart/2005/8/layout/radial3"/>
    <dgm:cxn modelId="{156048A4-8BAC-4B14-A7DE-6984116005F5}" type="presParOf" srcId="{32F5C7FD-073F-4D48-8A62-7D2F29CF0D1D}" destId="{A062FD95-B87B-4579-80EF-0BB6DC4624CB}"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51355-356B-4C09-A1D3-83142DD34044}">
      <dsp:nvSpPr>
        <dsp:cNvPr id="0" name=""/>
        <dsp:cNvSpPr/>
      </dsp:nvSpPr>
      <dsp:spPr>
        <a:xfrm>
          <a:off x="2243629" y="738981"/>
          <a:ext cx="1840970" cy="184097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t>当院プログラムのキャリアパス</a:t>
          </a:r>
        </a:p>
      </dsp:txBody>
      <dsp:txXfrm>
        <a:off x="2513233" y="1008585"/>
        <a:ext cx="1301762" cy="1301762"/>
      </dsp:txXfrm>
    </dsp:sp>
    <dsp:sp modelId="{E22FFF65-9143-46EF-AFD8-F251D04D8B1E}">
      <dsp:nvSpPr>
        <dsp:cNvPr id="0" name=""/>
        <dsp:cNvSpPr/>
      </dsp:nvSpPr>
      <dsp:spPr>
        <a:xfrm>
          <a:off x="2703871" y="328"/>
          <a:ext cx="920485" cy="92048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t>緩和医療専門医を目指す</a:t>
          </a:r>
        </a:p>
      </dsp:txBody>
      <dsp:txXfrm>
        <a:off x="2838673" y="135130"/>
        <a:ext cx="650881" cy="650881"/>
      </dsp:txXfrm>
    </dsp:sp>
    <dsp:sp modelId="{66503C5B-6B67-4129-9272-D479F908B2B1}">
      <dsp:nvSpPr>
        <dsp:cNvPr id="0" name=""/>
        <dsp:cNvSpPr/>
      </dsp:nvSpPr>
      <dsp:spPr>
        <a:xfrm>
          <a:off x="3957191" y="1231872"/>
          <a:ext cx="920485" cy="92048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t>複数の高度専門医療を経験しつつ緩和医療専門医を目指す</a:t>
          </a:r>
        </a:p>
      </dsp:txBody>
      <dsp:txXfrm>
        <a:off x="4091993" y="1366674"/>
        <a:ext cx="650881" cy="650881"/>
      </dsp:txXfrm>
    </dsp:sp>
    <dsp:sp modelId="{114CBD81-C484-4DCA-9FA5-3777C82053B6}">
      <dsp:nvSpPr>
        <dsp:cNvPr id="0" name=""/>
        <dsp:cNvSpPr/>
      </dsp:nvSpPr>
      <dsp:spPr>
        <a:xfrm>
          <a:off x="2714760" y="2398447"/>
          <a:ext cx="920485" cy="92048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t>子育てや家庭と両立可能</a:t>
          </a:r>
          <a:endParaRPr kumimoji="1" lang="en-US" altLang="ja-JP" sz="800" kern="1200" dirty="0"/>
        </a:p>
      </dsp:txBody>
      <dsp:txXfrm>
        <a:off x="2849562" y="2533249"/>
        <a:ext cx="650881" cy="650881"/>
      </dsp:txXfrm>
    </dsp:sp>
    <dsp:sp modelId="{A062FD95-B87B-4579-80EF-0BB6DC4624CB}">
      <dsp:nvSpPr>
        <dsp:cNvPr id="0" name=""/>
        <dsp:cNvSpPr/>
      </dsp:nvSpPr>
      <dsp:spPr>
        <a:xfrm>
          <a:off x="1428774" y="1242764"/>
          <a:ext cx="920485" cy="92048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t>様々なスタイルの緩和医療の経験を積むことが可能</a:t>
          </a:r>
        </a:p>
      </dsp:txBody>
      <dsp:txXfrm>
        <a:off x="1563576" y="1377566"/>
        <a:ext cx="650881" cy="65088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711316DD-2A51-4DCE-A34A-376BA82E1C61}" type="datetimeFigureOut">
              <a:rPr kumimoji="1" lang="ja-JP" altLang="en-US" smtClean="0"/>
              <a:t>2025/2/16</a:t>
            </a:fld>
            <a:endParaRPr kumimoji="1" lang="ja-JP" alt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kumimoji="1" lang="ja-JP" altLang="en-US"/>
          </a:p>
        </p:txBody>
      </p:sp>
      <p:sp>
        <p:nvSpPr>
          <p:cNvPr id="6" name="Slide Number Placeholder 5"/>
          <p:cNvSpPr>
            <a:spLocks noGrp="1"/>
          </p:cNvSpPr>
          <p:nvPr>
            <p:ph type="sldNum" sz="quarter" idx="12"/>
          </p:nvPr>
        </p:nvSpPr>
        <p:spPr>
          <a:xfrm>
            <a:off x="10469880" y="320040"/>
            <a:ext cx="914400" cy="320040"/>
          </a:xfrm>
        </p:spPr>
        <p:txBody>
          <a:bodyPr/>
          <a:lstStyle/>
          <a:p>
            <a:fld id="{E00E483F-2366-4081-A0E2-8FA3066A9247}" type="slidenum">
              <a:rPr kumimoji="1" lang="ja-JP" altLang="en-US" smtClean="0"/>
              <a:t>‹#›</a:t>
            </a:fld>
            <a:endParaRPr kumimoji="1" lang="ja-JP" altLang="en-US"/>
          </a:p>
        </p:txBody>
      </p:sp>
    </p:spTree>
    <p:extLst>
      <p:ext uri="{BB962C8B-B14F-4D97-AF65-F5344CB8AC3E}">
        <p14:creationId xmlns:p14="http://schemas.microsoft.com/office/powerpoint/2010/main" val="295432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1316DD-2A51-4DCE-A34A-376BA82E1C61}" type="datetimeFigureOut">
              <a:rPr kumimoji="1" lang="ja-JP" altLang="en-US" smtClean="0"/>
              <a:t>2025/2/16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0E483F-2366-4081-A0E2-8FA3066A9247}" type="slidenum">
              <a:rPr kumimoji="1" lang="ja-JP" altLang="en-US" smtClean="0"/>
              <a:t>‹#›</a:t>
            </a:fld>
            <a:endParaRPr kumimoji="1" lang="ja-JP" altLang="en-US"/>
          </a:p>
        </p:txBody>
      </p:sp>
    </p:spTree>
    <p:extLst>
      <p:ext uri="{BB962C8B-B14F-4D97-AF65-F5344CB8AC3E}">
        <p14:creationId xmlns:p14="http://schemas.microsoft.com/office/powerpoint/2010/main" val="40782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04672" y="320040"/>
            <a:ext cx="3657600" cy="320040"/>
          </a:xfrm>
        </p:spPr>
        <p:txBody>
          <a:bodyPr/>
          <a:lstStyle/>
          <a:p>
            <a:fld id="{711316DD-2A51-4DCE-A34A-376BA82E1C61}" type="datetimeFigureOut">
              <a:rPr kumimoji="1" lang="ja-JP" altLang="en-US" smtClean="0"/>
              <a:t>2025/2/16</a:t>
            </a:fld>
            <a:endParaRPr kumimoji="1" lang="ja-JP" altLang="en-US"/>
          </a:p>
        </p:txBody>
      </p:sp>
      <p:sp>
        <p:nvSpPr>
          <p:cNvPr id="5" name="Footer Placeholder 4"/>
          <p:cNvSpPr>
            <a:spLocks noGrp="1"/>
          </p:cNvSpPr>
          <p:nvPr>
            <p:ph type="ftr" sz="quarter" idx="11"/>
          </p:nvPr>
        </p:nvSpPr>
        <p:spPr>
          <a:xfrm>
            <a:off x="804672" y="6227064"/>
            <a:ext cx="10588752" cy="320040"/>
          </a:xfrm>
        </p:spPr>
        <p:txBody>
          <a:bodyPr/>
          <a:lstStyle/>
          <a:p>
            <a:endParaRPr kumimoji="1" lang="ja-JP" altLang="en-US"/>
          </a:p>
        </p:txBody>
      </p:sp>
      <p:sp>
        <p:nvSpPr>
          <p:cNvPr id="6" name="Slide Number Placeholder 5"/>
          <p:cNvSpPr>
            <a:spLocks noGrp="1"/>
          </p:cNvSpPr>
          <p:nvPr>
            <p:ph type="sldNum" sz="quarter" idx="12"/>
          </p:nvPr>
        </p:nvSpPr>
        <p:spPr>
          <a:xfrm>
            <a:off x="10469880" y="320040"/>
            <a:ext cx="914400" cy="320040"/>
          </a:xfrm>
        </p:spPr>
        <p:txBody>
          <a:bodyPr/>
          <a:lstStyle/>
          <a:p>
            <a:fld id="{E00E483F-2366-4081-A0E2-8FA3066A9247}" type="slidenum">
              <a:rPr kumimoji="1" lang="ja-JP" altLang="en-US" smtClean="0"/>
              <a:t>‹#›</a:t>
            </a:fld>
            <a:endParaRPr kumimoji="1" lang="ja-JP" altLang="en-US"/>
          </a:p>
        </p:txBody>
      </p:sp>
    </p:spTree>
    <p:extLst>
      <p:ext uri="{BB962C8B-B14F-4D97-AF65-F5344CB8AC3E}">
        <p14:creationId xmlns:p14="http://schemas.microsoft.com/office/powerpoint/2010/main" val="34740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1316DD-2A51-4DCE-A34A-376BA82E1C61}" type="datetimeFigureOut">
              <a:rPr kumimoji="1" lang="ja-JP" altLang="en-US" smtClean="0"/>
              <a:t>2025/2/16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0E483F-2366-4081-A0E2-8FA3066A9247}" type="slidenum">
              <a:rPr kumimoji="1" lang="ja-JP" altLang="en-US" smtClean="0"/>
              <a:t>‹#›</a:t>
            </a:fld>
            <a:endParaRPr kumimoji="1" lang="ja-JP" altLang="en-US"/>
          </a:p>
        </p:txBody>
      </p:sp>
    </p:spTree>
    <p:extLst>
      <p:ext uri="{BB962C8B-B14F-4D97-AF65-F5344CB8AC3E}">
        <p14:creationId xmlns:p14="http://schemas.microsoft.com/office/powerpoint/2010/main" val="7047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04672" y="320040"/>
            <a:ext cx="3657600" cy="320040"/>
          </a:xfrm>
        </p:spPr>
        <p:txBody>
          <a:bodyPr/>
          <a:lstStyle/>
          <a:p>
            <a:fld id="{711316DD-2A51-4DCE-A34A-376BA82E1C61}" type="datetimeFigureOut">
              <a:rPr kumimoji="1" lang="ja-JP" altLang="en-US" smtClean="0"/>
              <a:t>2025/2/16</a:t>
            </a:fld>
            <a:endParaRPr kumimoji="1" lang="ja-JP" alt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kumimoji="1" lang="ja-JP" altLang="en-US"/>
          </a:p>
        </p:txBody>
      </p:sp>
      <p:sp>
        <p:nvSpPr>
          <p:cNvPr id="6" name="Slide Number Placeholder 5"/>
          <p:cNvSpPr>
            <a:spLocks noGrp="1"/>
          </p:cNvSpPr>
          <p:nvPr>
            <p:ph type="sldNum" sz="quarter" idx="12"/>
          </p:nvPr>
        </p:nvSpPr>
        <p:spPr>
          <a:xfrm>
            <a:off x="10469880" y="320040"/>
            <a:ext cx="914400" cy="320040"/>
          </a:xfrm>
        </p:spPr>
        <p:txBody>
          <a:bodyPr/>
          <a:lstStyle/>
          <a:p>
            <a:fld id="{E00E483F-2366-4081-A0E2-8FA3066A9247}" type="slidenum">
              <a:rPr kumimoji="1" lang="ja-JP" altLang="en-US" smtClean="0"/>
              <a:t>‹#›</a:t>
            </a:fld>
            <a:endParaRPr kumimoji="1" lang="ja-JP" altLang="en-US"/>
          </a:p>
        </p:txBody>
      </p:sp>
    </p:spTree>
    <p:extLst>
      <p:ext uri="{BB962C8B-B14F-4D97-AF65-F5344CB8AC3E}">
        <p14:creationId xmlns:p14="http://schemas.microsoft.com/office/powerpoint/2010/main" val="326576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804672" y="320040"/>
            <a:ext cx="3657600" cy="320040"/>
          </a:xfrm>
        </p:spPr>
        <p:txBody>
          <a:bodyPr/>
          <a:lstStyle/>
          <a:p>
            <a:fld id="{711316DD-2A51-4DCE-A34A-376BA82E1C61}" type="datetimeFigureOut">
              <a:rPr kumimoji="1" lang="ja-JP" altLang="en-US" smtClean="0"/>
              <a:t>2025/2/16</a:t>
            </a:fld>
            <a:endParaRPr kumimoji="1" lang="ja-JP" altLang="en-US"/>
          </a:p>
        </p:txBody>
      </p:sp>
      <p:sp>
        <p:nvSpPr>
          <p:cNvPr id="6" name="Footer Placeholder 5"/>
          <p:cNvSpPr>
            <a:spLocks noGrp="1"/>
          </p:cNvSpPr>
          <p:nvPr>
            <p:ph type="ftr" sz="quarter" idx="11"/>
          </p:nvPr>
        </p:nvSpPr>
        <p:spPr>
          <a:xfrm>
            <a:off x="804672" y="6227064"/>
            <a:ext cx="10588752" cy="320040"/>
          </a:xfrm>
        </p:spPr>
        <p:txBody>
          <a:bodyPr/>
          <a:lstStyle/>
          <a:p>
            <a:endParaRPr kumimoji="1" lang="ja-JP" altLang="en-US"/>
          </a:p>
        </p:txBody>
      </p:sp>
      <p:sp>
        <p:nvSpPr>
          <p:cNvPr id="7" name="Slide Number Placeholder 6"/>
          <p:cNvSpPr>
            <a:spLocks noGrp="1"/>
          </p:cNvSpPr>
          <p:nvPr>
            <p:ph type="sldNum" sz="quarter" idx="12"/>
          </p:nvPr>
        </p:nvSpPr>
        <p:spPr>
          <a:xfrm>
            <a:off x="10469880" y="320040"/>
            <a:ext cx="914400" cy="320040"/>
          </a:xfrm>
        </p:spPr>
        <p:txBody>
          <a:bodyPr/>
          <a:lstStyle/>
          <a:p>
            <a:fld id="{E00E483F-2366-4081-A0E2-8FA3066A9247}" type="slidenum">
              <a:rPr kumimoji="1" lang="ja-JP" altLang="en-US" smtClean="0"/>
              <a:t>‹#›</a:t>
            </a:fld>
            <a:endParaRPr kumimoji="1" lang="ja-JP" altLang="en-US"/>
          </a:p>
        </p:txBody>
      </p:sp>
    </p:spTree>
    <p:extLst>
      <p:ext uri="{BB962C8B-B14F-4D97-AF65-F5344CB8AC3E}">
        <p14:creationId xmlns:p14="http://schemas.microsoft.com/office/powerpoint/2010/main" val="141987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125305" y="1488985"/>
            <a:ext cx="6264350" cy="169685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118447" y="4351687"/>
            <a:ext cx="6265588" cy="17040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804672" y="320040"/>
            <a:ext cx="3657600" cy="320040"/>
          </a:xfrm>
        </p:spPr>
        <p:txBody>
          <a:bodyPr/>
          <a:lstStyle/>
          <a:p>
            <a:fld id="{711316DD-2A51-4DCE-A34A-376BA82E1C61}" type="datetimeFigureOut">
              <a:rPr kumimoji="1" lang="ja-JP" altLang="en-US" smtClean="0"/>
              <a:t>2025/2/16</a:t>
            </a:fld>
            <a:endParaRPr kumimoji="1" lang="ja-JP" altLang="en-US"/>
          </a:p>
        </p:txBody>
      </p:sp>
      <p:sp>
        <p:nvSpPr>
          <p:cNvPr id="8" name="Footer Placeholder 7"/>
          <p:cNvSpPr>
            <a:spLocks noGrp="1"/>
          </p:cNvSpPr>
          <p:nvPr>
            <p:ph type="ftr" sz="quarter" idx="11"/>
          </p:nvPr>
        </p:nvSpPr>
        <p:spPr>
          <a:xfrm>
            <a:off x="804672" y="6227064"/>
            <a:ext cx="10588752" cy="320040"/>
          </a:xfrm>
        </p:spPr>
        <p:txBody>
          <a:bodyPr/>
          <a:lstStyle/>
          <a:p>
            <a:endParaRPr kumimoji="1" lang="ja-JP" altLang="en-US"/>
          </a:p>
        </p:txBody>
      </p:sp>
      <p:sp>
        <p:nvSpPr>
          <p:cNvPr id="9" name="Slide Number Placeholder 8"/>
          <p:cNvSpPr>
            <a:spLocks noGrp="1"/>
          </p:cNvSpPr>
          <p:nvPr>
            <p:ph type="sldNum" sz="quarter" idx="12"/>
          </p:nvPr>
        </p:nvSpPr>
        <p:spPr>
          <a:xfrm>
            <a:off x="10469880" y="320040"/>
            <a:ext cx="914400" cy="320040"/>
          </a:xfrm>
        </p:spPr>
        <p:txBody>
          <a:bodyPr/>
          <a:lstStyle/>
          <a:p>
            <a:fld id="{E00E483F-2366-4081-A0E2-8FA3066A9247}" type="slidenum">
              <a:rPr kumimoji="1" lang="ja-JP" altLang="en-US" smtClean="0"/>
              <a:t>‹#›</a:t>
            </a:fld>
            <a:endParaRPr kumimoji="1" lang="ja-JP" altLang="en-US"/>
          </a:p>
        </p:txBody>
      </p:sp>
    </p:spTree>
    <p:extLst>
      <p:ext uri="{BB962C8B-B14F-4D97-AF65-F5344CB8AC3E}">
        <p14:creationId xmlns:p14="http://schemas.microsoft.com/office/powerpoint/2010/main" val="388710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1316DD-2A51-4DCE-A34A-376BA82E1C61}" type="datetimeFigureOut">
              <a:rPr kumimoji="1" lang="ja-JP" altLang="en-US" smtClean="0"/>
              <a:t>2025/2/16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0E483F-2366-4081-A0E2-8FA3066A9247}" type="slidenum">
              <a:rPr kumimoji="1" lang="ja-JP" altLang="en-US" smtClean="0"/>
              <a:t>‹#›</a:t>
            </a:fld>
            <a:endParaRPr kumimoji="1" lang="ja-JP" altLang="en-US"/>
          </a:p>
        </p:txBody>
      </p:sp>
    </p:spTree>
    <p:extLst>
      <p:ext uri="{BB962C8B-B14F-4D97-AF65-F5344CB8AC3E}">
        <p14:creationId xmlns:p14="http://schemas.microsoft.com/office/powerpoint/2010/main" val="100782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711316DD-2A51-4DCE-A34A-376BA82E1C61}" type="datetimeFigureOut">
              <a:rPr kumimoji="1" lang="ja-JP" altLang="en-US" smtClean="0"/>
              <a:t>2025/2/16</a:t>
            </a:fld>
            <a:endParaRPr kumimoji="1" lang="ja-JP" altLang="en-US"/>
          </a:p>
        </p:txBody>
      </p:sp>
      <p:sp>
        <p:nvSpPr>
          <p:cNvPr id="3" name="Footer Placeholder 2"/>
          <p:cNvSpPr>
            <a:spLocks noGrp="1"/>
          </p:cNvSpPr>
          <p:nvPr>
            <p:ph type="ftr" sz="quarter" idx="11"/>
          </p:nvPr>
        </p:nvSpPr>
        <p:spPr>
          <a:xfrm>
            <a:off x="804672" y="6227064"/>
            <a:ext cx="10588752" cy="320040"/>
          </a:xfrm>
        </p:spPr>
        <p:txBody>
          <a:bodyPr/>
          <a:lstStyle/>
          <a:p>
            <a:endParaRPr kumimoji="1" lang="ja-JP" altLang="en-US"/>
          </a:p>
        </p:txBody>
      </p:sp>
      <p:sp>
        <p:nvSpPr>
          <p:cNvPr id="4" name="Slide Number Placeholder 3"/>
          <p:cNvSpPr>
            <a:spLocks noGrp="1"/>
          </p:cNvSpPr>
          <p:nvPr>
            <p:ph type="sldNum" sz="quarter" idx="12"/>
          </p:nvPr>
        </p:nvSpPr>
        <p:spPr>
          <a:xfrm>
            <a:off x="10469880" y="320040"/>
            <a:ext cx="914400" cy="320040"/>
          </a:xfrm>
        </p:spPr>
        <p:txBody>
          <a:bodyPr/>
          <a:lstStyle/>
          <a:p>
            <a:fld id="{E00E483F-2366-4081-A0E2-8FA3066A9247}" type="slidenum">
              <a:rPr kumimoji="1" lang="ja-JP" altLang="en-US" smtClean="0"/>
              <a:t>‹#›</a:t>
            </a:fld>
            <a:endParaRPr kumimoji="1" lang="ja-JP" altLang="en-US"/>
          </a:p>
        </p:txBody>
      </p:sp>
    </p:spTree>
    <p:extLst>
      <p:ext uri="{BB962C8B-B14F-4D97-AF65-F5344CB8AC3E}">
        <p14:creationId xmlns:p14="http://schemas.microsoft.com/office/powerpoint/2010/main" val="62406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1316DD-2A51-4DCE-A34A-376BA82E1C61}" type="datetimeFigureOut">
              <a:rPr kumimoji="1" lang="ja-JP" altLang="en-US" smtClean="0"/>
              <a:t>2025/2/16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0E483F-2366-4081-A0E2-8FA3066A9247}" type="slidenum">
              <a:rPr kumimoji="1" lang="ja-JP" altLang="en-US" smtClean="0"/>
              <a:t>‹#›</a:t>
            </a:fld>
            <a:endParaRPr kumimoji="1" lang="ja-JP" altLang="en-US"/>
          </a:p>
        </p:txBody>
      </p:sp>
    </p:spTree>
    <p:extLst>
      <p:ext uri="{BB962C8B-B14F-4D97-AF65-F5344CB8AC3E}">
        <p14:creationId xmlns:p14="http://schemas.microsoft.com/office/powerpoint/2010/main" val="1791066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804672" y="320040"/>
            <a:ext cx="3657600" cy="320040"/>
          </a:xfrm>
        </p:spPr>
        <p:txBody>
          <a:bodyPr/>
          <a:lstStyle/>
          <a:p>
            <a:fld id="{711316DD-2A51-4DCE-A34A-376BA82E1C61}" type="datetimeFigureOut">
              <a:rPr kumimoji="1" lang="ja-JP" altLang="en-US" smtClean="0"/>
              <a:t>2025/2/16</a:t>
            </a:fld>
            <a:endParaRPr kumimoji="1" lang="ja-JP" altLang="en-US"/>
          </a:p>
        </p:txBody>
      </p:sp>
      <p:sp>
        <p:nvSpPr>
          <p:cNvPr id="6" name="Footer Placeholder 5"/>
          <p:cNvSpPr>
            <a:spLocks noGrp="1"/>
          </p:cNvSpPr>
          <p:nvPr>
            <p:ph type="ftr" sz="quarter" idx="11"/>
          </p:nvPr>
        </p:nvSpPr>
        <p:spPr>
          <a:xfrm>
            <a:off x="804672" y="6227064"/>
            <a:ext cx="5942203" cy="320040"/>
          </a:xfrm>
        </p:spPr>
        <p:txBody>
          <a:bodyPr/>
          <a:lstStyle/>
          <a:p>
            <a:endParaRPr kumimoji="1" lang="ja-JP" altLang="en-US"/>
          </a:p>
        </p:txBody>
      </p:sp>
      <p:sp>
        <p:nvSpPr>
          <p:cNvPr id="7" name="Slide Number Placeholder 6"/>
          <p:cNvSpPr>
            <a:spLocks noGrp="1"/>
          </p:cNvSpPr>
          <p:nvPr>
            <p:ph type="sldNum" sz="quarter" idx="12"/>
          </p:nvPr>
        </p:nvSpPr>
        <p:spPr>
          <a:xfrm>
            <a:off x="5828377" y="320040"/>
            <a:ext cx="914400" cy="320040"/>
          </a:xfrm>
        </p:spPr>
        <p:txBody>
          <a:bodyPr/>
          <a:lstStyle/>
          <a:p>
            <a:fld id="{E00E483F-2366-4081-A0E2-8FA3066A9247}" type="slidenum">
              <a:rPr kumimoji="1" lang="ja-JP" altLang="en-US" smtClean="0"/>
              <a:t>‹#›</a:t>
            </a:fld>
            <a:endParaRPr kumimoji="1" lang="ja-JP" altLang="en-US"/>
          </a:p>
        </p:txBody>
      </p:sp>
    </p:spTree>
    <p:extLst>
      <p:ext uri="{BB962C8B-B14F-4D97-AF65-F5344CB8AC3E}">
        <p14:creationId xmlns:p14="http://schemas.microsoft.com/office/powerpoint/2010/main" val="217623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711316DD-2A51-4DCE-A34A-376BA82E1C61}" type="datetimeFigureOut">
              <a:rPr kumimoji="1" lang="ja-JP" altLang="en-US" smtClean="0"/>
              <a:t>2025/2/16</a:t>
            </a:fld>
            <a:endParaRPr kumimoji="1" lang="ja-JP" alt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E00E483F-2366-4081-A0E2-8FA3066A9247}" type="slidenum">
              <a:rPr kumimoji="1" lang="ja-JP" altLang="en-US" smtClean="0"/>
              <a:t>‹#›</a:t>
            </a:fld>
            <a:endParaRPr kumimoji="1" lang="ja-JP" altLang="en-US"/>
          </a:p>
        </p:txBody>
      </p:sp>
    </p:spTree>
    <p:extLst>
      <p:ext uri="{BB962C8B-B14F-4D97-AF65-F5344CB8AC3E}">
        <p14:creationId xmlns:p14="http://schemas.microsoft.com/office/powerpoint/2010/main" val="1256962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kumimoji="1"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4963887" y="149764"/>
            <a:ext cx="6932621" cy="5169439"/>
          </a:xfrm>
        </p:spPr>
        <p:txBody>
          <a:bodyPr/>
          <a:lstStyle/>
          <a:p>
            <a:r>
              <a:rPr kumimoji="1" lang="ja-JP" altLang="en-US" sz="2400" dirty="0"/>
              <a:t>プログラム責任者　緩和ケア内科　赤司雅子</a:t>
            </a:r>
            <a:endParaRPr kumimoji="1" lang="en-US" altLang="ja-JP" sz="2400" dirty="0"/>
          </a:p>
          <a:p>
            <a:r>
              <a:rPr lang="ja-JP" altLang="en-US" sz="2400" dirty="0"/>
              <a:t>プログラム募集専攻医数　若干名</a:t>
            </a:r>
            <a:endParaRPr lang="en-US" altLang="ja-JP" sz="2400" dirty="0"/>
          </a:p>
          <a:p>
            <a:r>
              <a:rPr lang="ja-JP" altLang="en-US" sz="2400" dirty="0"/>
              <a:t>プログラム概要　　　　　　　　　　　　　　　　　　　　　　　　　　　　　　　　　　　　がん治療は日々進歩を遂げており、緩和医療の現場もがん治療の変化とともに変化しています。疾患の種類に関わらず、どんな病気や症状にも対応できる急性期病院で患者さんの人生に伴走できる緩和ケアを学びませんか？</a:t>
            </a:r>
            <a:endParaRPr lang="en-US" altLang="ja-JP" sz="2400" dirty="0"/>
          </a:p>
          <a:p>
            <a:pPr marL="0" indent="0">
              <a:buNone/>
            </a:pPr>
            <a:endParaRPr lang="en-US" altLang="ja-JP" sz="2400" dirty="0"/>
          </a:p>
          <a:p>
            <a:endParaRPr kumimoji="1" lang="ja-JP" altLang="en-US" dirty="0"/>
          </a:p>
        </p:txBody>
      </p:sp>
      <p:sp>
        <p:nvSpPr>
          <p:cNvPr id="4" name="四角形: 角を丸くする 3">
            <a:extLst>
              <a:ext uri="{FF2B5EF4-FFF2-40B4-BE49-F238E27FC236}">
                <a16:creationId xmlns:a16="http://schemas.microsoft.com/office/drawing/2014/main" id="{02C0C8BE-A5BB-2C44-0154-21764A3AB589}"/>
              </a:ext>
            </a:extLst>
          </p:cNvPr>
          <p:cNvSpPr/>
          <p:nvPr/>
        </p:nvSpPr>
        <p:spPr>
          <a:xfrm>
            <a:off x="186700" y="149764"/>
            <a:ext cx="4417957" cy="2854693"/>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idx="4294967295"/>
          </p:nvPr>
        </p:nvSpPr>
        <p:spPr>
          <a:xfrm>
            <a:off x="428959" y="560657"/>
            <a:ext cx="3914441" cy="2128114"/>
          </a:xfrm>
          <a:solidFill>
            <a:schemeClr val="accent1">
              <a:lumMod val="20000"/>
              <a:lumOff val="80000"/>
            </a:schemeClr>
          </a:solidFill>
        </p:spPr>
        <p:txBody>
          <a:bodyPr/>
          <a:lstStyle/>
          <a:p>
            <a:r>
              <a:rPr kumimoji="1" lang="ja-JP" altLang="en-US" dirty="0"/>
              <a:t>緩和医療</a:t>
            </a:r>
            <a:br>
              <a:rPr kumimoji="1" lang="en-US" altLang="ja-JP" dirty="0"/>
            </a:br>
            <a:r>
              <a:rPr kumimoji="1" lang="ja-JP" altLang="en-US" dirty="0"/>
              <a:t>専門医研修</a:t>
            </a:r>
            <a:br>
              <a:rPr kumimoji="1" lang="en-US" altLang="ja-JP" dirty="0"/>
            </a:br>
            <a:r>
              <a:rPr kumimoji="1" lang="ja-JP" altLang="en-US" dirty="0"/>
              <a:t>プログラム</a:t>
            </a:r>
          </a:p>
        </p:txBody>
      </p:sp>
      <p:graphicFrame>
        <p:nvGraphicFramePr>
          <p:cNvPr id="5" name="図表 4">
            <a:extLst>
              <a:ext uri="{FF2B5EF4-FFF2-40B4-BE49-F238E27FC236}">
                <a16:creationId xmlns:a16="http://schemas.microsoft.com/office/drawing/2014/main" id="{69048694-E8E3-447E-6D0F-E15240CA53FF}"/>
              </a:ext>
            </a:extLst>
          </p:cNvPr>
          <p:cNvGraphicFramePr/>
          <p:nvPr>
            <p:extLst>
              <p:ext uri="{D42A27DB-BD31-4B8C-83A1-F6EECF244321}">
                <p14:modId xmlns:p14="http://schemas.microsoft.com/office/powerpoint/2010/main" val="1573670115"/>
              </p:ext>
            </p:extLst>
          </p:nvPr>
        </p:nvGraphicFramePr>
        <p:xfrm>
          <a:off x="6705599" y="3539067"/>
          <a:ext cx="6328229" cy="3318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図 5">
            <a:extLst>
              <a:ext uri="{FF2B5EF4-FFF2-40B4-BE49-F238E27FC236}">
                <a16:creationId xmlns:a16="http://schemas.microsoft.com/office/drawing/2014/main" id="{DAD9448C-FAA4-F65E-9547-A4A2FBCDD193}"/>
              </a:ext>
            </a:extLst>
          </p:cNvPr>
          <p:cNvPicPr>
            <a:picLocks noChangeAspect="1"/>
          </p:cNvPicPr>
          <p:nvPr/>
        </p:nvPicPr>
        <p:blipFill>
          <a:blip r:embed="rId7"/>
          <a:stretch>
            <a:fillRect/>
          </a:stretch>
        </p:blipFill>
        <p:spPr>
          <a:xfrm>
            <a:off x="428959" y="6016994"/>
            <a:ext cx="3333750" cy="723900"/>
          </a:xfrm>
          <a:prstGeom prst="rect">
            <a:avLst/>
          </a:prstGeom>
        </p:spPr>
      </p:pic>
    </p:spTree>
    <p:extLst>
      <p:ext uri="{BB962C8B-B14F-4D97-AF65-F5344CB8AC3E}">
        <p14:creationId xmlns:p14="http://schemas.microsoft.com/office/powerpoint/2010/main" val="218547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48A5A-3D90-30F0-4424-FA6362FB0D8C}"/>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83B50E3-1448-005C-E0AD-255F3366A825}"/>
              </a:ext>
            </a:extLst>
          </p:cNvPr>
          <p:cNvSpPr>
            <a:spLocks noGrp="1"/>
          </p:cNvSpPr>
          <p:nvPr>
            <p:ph idx="4294967295"/>
          </p:nvPr>
        </p:nvSpPr>
        <p:spPr>
          <a:xfrm>
            <a:off x="4963888" y="149764"/>
            <a:ext cx="6890655" cy="6414322"/>
          </a:xfrm>
        </p:spPr>
        <p:txBody>
          <a:bodyPr>
            <a:normAutofit lnSpcReduction="10000"/>
          </a:bodyPr>
          <a:lstStyle/>
          <a:p>
            <a:r>
              <a:rPr kumimoji="1" lang="ja-JP" altLang="en-US" sz="2400" dirty="0"/>
              <a:t>急性期治療を積極的に行う中での緩和ケアの重要性を学ぶことができます。</a:t>
            </a:r>
            <a:endParaRPr kumimoji="1" lang="en-US" altLang="ja-JP" sz="2400" dirty="0"/>
          </a:p>
          <a:p>
            <a:r>
              <a:rPr lang="ja-JP" altLang="en-US" sz="2400" dirty="0"/>
              <a:t>早期からの緩和ケアを実践しており、患者さんの人生に伴走しつつ疾患の経過に沿った緩和ケアを実践できます。</a:t>
            </a:r>
            <a:endParaRPr lang="en-US" altLang="ja-JP" sz="2400" dirty="0"/>
          </a:p>
          <a:p>
            <a:r>
              <a:rPr kumimoji="1" lang="ja-JP" altLang="en-US" sz="2400" dirty="0"/>
              <a:t>緩和</a:t>
            </a:r>
            <a:r>
              <a:rPr lang="ja-JP" altLang="en-US" sz="2400" dirty="0"/>
              <a:t>医療専門医の取得を目指す研修を受けることができます。</a:t>
            </a:r>
            <a:endParaRPr lang="en-US" altLang="ja-JP" sz="2400" dirty="0"/>
          </a:p>
          <a:p>
            <a:r>
              <a:rPr kumimoji="1" lang="ja-JP" altLang="en-US" sz="2400" dirty="0"/>
              <a:t>学会発表等の支援も行います。</a:t>
            </a:r>
            <a:endParaRPr kumimoji="1" lang="en-US" altLang="ja-JP" sz="2400" dirty="0"/>
          </a:p>
          <a:p>
            <a:r>
              <a:rPr lang="ja-JP" altLang="en-US" sz="2400" dirty="0"/>
              <a:t>子育てと仕事の両立を経験したスタッフが多く、ライフワークバランスを大切にした研修を行うことができます。</a:t>
            </a:r>
            <a:endParaRPr lang="en-US" altLang="ja-JP" sz="2400" dirty="0"/>
          </a:p>
          <a:p>
            <a:r>
              <a:rPr kumimoji="1" lang="ja-JP" altLang="en-US" sz="2400" dirty="0"/>
              <a:t>東京都２３区外で住環境や子育て環境に恵まれた立地です。</a:t>
            </a:r>
            <a:r>
              <a:rPr lang="ja-JP" altLang="en-US" sz="2400" dirty="0"/>
              <a:t>病院も駅から徒歩でアクセス可能です。</a:t>
            </a:r>
            <a:endParaRPr kumimoji="1" lang="en-US" altLang="ja-JP" sz="2400" dirty="0"/>
          </a:p>
          <a:p>
            <a:endParaRPr kumimoji="1" lang="ja-JP" altLang="en-US" dirty="0"/>
          </a:p>
        </p:txBody>
      </p:sp>
      <p:sp>
        <p:nvSpPr>
          <p:cNvPr id="4" name="四角形: 角を丸くする 3">
            <a:extLst>
              <a:ext uri="{FF2B5EF4-FFF2-40B4-BE49-F238E27FC236}">
                <a16:creationId xmlns:a16="http://schemas.microsoft.com/office/drawing/2014/main" id="{C26C824D-C8B5-7D82-BE55-FAEDBDE68F2F}"/>
              </a:ext>
            </a:extLst>
          </p:cNvPr>
          <p:cNvSpPr/>
          <p:nvPr/>
        </p:nvSpPr>
        <p:spPr>
          <a:xfrm>
            <a:off x="186700" y="149764"/>
            <a:ext cx="4417957" cy="2854693"/>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4A23369-7A9A-E257-EB0B-03388AA5E1F8}"/>
              </a:ext>
            </a:extLst>
          </p:cNvPr>
          <p:cNvSpPr>
            <a:spLocks noGrp="1"/>
          </p:cNvSpPr>
          <p:nvPr>
            <p:ph type="title" idx="4294967295"/>
          </p:nvPr>
        </p:nvSpPr>
        <p:spPr>
          <a:xfrm>
            <a:off x="428959" y="560657"/>
            <a:ext cx="3914441" cy="2128114"/>
          </a:xfrm>
          <a:solidFill>
            <a:schemeClr val="accent1">
              <a:lumMod val="20000"/>
              <a:lumOff val="80000"/>
            </a:schemeClr>
          </a:solidFill>
        </p:spPr>
        <p:txBody>
          <a:bodyPr>
            <a:normAutofit/>
          </a:bodyPr>
          <a:lstStyle/>
          <a:p>
            <a:r>
              <a:rPr lang="ja-JP" altLang="en-US" sz="2800" dirty="0"/>
              <a:t>武蔵野赤十字病院</a:t>
            </a:r>
            <a:br>
              <a:rPr lang="en-US" altLang="ja-JP" sz="2800" dirty="0"/>
            </a:br>
            <a:r>
              <a:rPr lang="ja-JP" altLang="en-US" sz="2800" dirty="0"/>
              <a:t>緩和医療専門医</a:t>
            </a:r>
            <a:br>
              <a:rPr lang="en-US" altLang="ja-JP" sz="2800" dirty="0"/>
            </a:br>
            <a:r>
              <a:rPr lang="ja-JP" altLang="en-US" sz="2800" dirty="0"/>
              <a:t>プログラムの特色</a:t>
            </a:r>
            <a:endParaRPr kumimoji="1" lang="ja-JP" altLang="en-US" sz="2800" dirty="0"/>
          </a:p>
        </p:txBody>
      </p:sp>
      <p:pic>
        <p:nvPicPr>
          <p:cNvPr id="6" name="図 5">
            <a:extLst>
              <a:ext uri="{FF2B5EF4-FFF2-40B4-BE49-F238E27FC236}">
                <a16:creationId xmlns:a16="http://schemas.microsoft.com/office/drawing/2014/main" id="{F53B9145-1250-6ED2-CFE5-8B2E89AA51EB}"/>
              </a:ext>
            </a:extLst>
          </p:cNvPr>
          <p:cNvPicPr>
            <a:picLocks noChangeAspect="1"/>
          </p:cNvPicPr>
          <p:nvPr/>
        </p:nvPicPr>
        <p:blipFill>
          <a:blip r:embed="rId2"/>
          <a:stretch>
            <a:fillRect/>
          </a:stretch>
        </p:blipFill>
        <p:spPr>
          <a:xfrm>
            <a:off x="428959" y="5935393"/>
            <a:ext cx="3333750" cy="723900"/>
          </a:xfrm>
          <a:prstGeom prst="rect">
            <a:avLst/>
          </a:prstGeom>
        </p:spPr>
      </p:pic>
    </p:spTree>
    <p:extLst>
      <p:ext uri="{BB962C8B-B14F-4D97-AF65-F5344CB8AC3E}">
        <p14:creationId xmlns:p14="http://schemas.microsoft.com/office/powerpoint/2010/main" val="668593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42ABA-7C72-E6B9-CCF8-7E3270B68F60}"/>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F720E098-8001-0DBF-FDEF-8CA6EA04D0A9}"/>
              </a:ext>
            </a:extLst>
          </p:cNvPr>
          <p:cNvSpPr/>
          <p:nvPr/>
        </p:nvSpPr>
        <p:spPr>
          <a:xfrm>
            <a:off x="186700" y="149764"/>
            <a:ext cx="4417957" cy="2854693"/>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63928BB-541E-4CD4-8471-4282D7B5502D}"/>
              </a:ext>
            </a:extLst>
          </p:cNvPr>
          <p:cNvSpPr>
            <a:spLocks noGrp="1"/>
          </p:cNvSpPr>
          <p:nvPr>
            <p:ph type="title" idx="4294967295"/>
          </p:nvPr>
        </p:nvSpPr>
        <p:spPr>
          <a:xfrm>
            <a:off x="428959" y="560657"/>
            <a:ext cx="3914441" cy="2128114"/>
          </a:xfrm>
          <a:solidFill>
            <a:schemeClr val="accent1">
              <a:lumMod val="20000"/>
              <a:lumOff val="80000"/>
            </a:schemeClr>
          </a:solidFill>
        </p:spPr>
        <p:txBody>
          <a:bodyPr>
            <a:normAutofit/>
          </a:bodyPr>
          <a:lstStyle/>
          <a:p>
            <a:r>
              <a:rPr kumimoji="1" lang="ja-JP" altLang="en-US" sz="2800" dirty="0"/>
              <a:t>緩和医療専門医</a:t>
            </a:r>
            <a:br>
              <a:rPr kumimoji="1" lang="en-US" altLang="ja-JP" sz="2800" dirty="0"/>
            </a:br>
            <a:r>
              <a:rPr kumimoji="1" lang="ja-JP" altLang="en-US" sz="2800" dirty="0"/>
              <a:t>プログラム</a:t>
            </a:r>
          </a:p>
        </p:txBody>
      </p:sp>
      <p:pic>
        <p:nvPicPr>
          <p:cNvPr id="6" name="図 5">
            <a:extLst>
              <a:ext uri="{FF2B5EF4-FFF2-40B4-BE49-F238E27FC236}">
                <a16:creationId xmlns:a16="http://schemas.microsoft.com/office/drawing/2014/main" id="{FFB6B836-5A75-1C1B-8507-7A240302D995}"/>
              </a:ext>
            </a:extLst>
          </p:cNvPr>
          <p:cNvPicPr>
            <a:picLocks noChangeAspect="1"/>
          </p:cNvPicPr>
          <p:nvPr/>
        </p:nvPicPr>
        <p:blipFill>
          <a:blip r:embed="rId2"/>
          <a:stretch>
            <a:fillRect/>
          </a:stretch>
        </p:blipFill>
        <p:spPr>
          <a:xfrm>
            <a:off x="333172" y="5984336"/>
            <a:ext cx="3333750" cy="723900"/>
          </a:xfrm>
          <a:prstGeom prst="rect">
            <a:avLst/>
          </a:prstGeom>
        </p:spPr>
      </p:pic>
      <p:graphicFrame>
        <p:nvGraphicFramePr>
          <p:cNvPr id="5" name="コンテンツ プレースホルダー 3">
            <a:extLst>
              <a:ext uri="{FF2B5EF4-FFF2-40B4-BE49-F238E27FC236}">
                <a16:creationId xmlns:a16="http://schemas.microsoft.com/office/drawing/2014/main" id="{0401F6DE-5964-5C0E-93B8-8CCD2F0ECED0}"/>
              </a:ext>
            </a:extLst>
          </p:cNvPr>
          <p:cNvGraphicFramePr>
            <a:graphicFrameLocks/>
          </p:cNvGraphicFramePr>
          <p:nvPr>
            <p:extLst>
              <p:ext uri="{D42A27DB-BD31-4B8C-83A1-F6EECF244321}">
                <p14:modId xmlns:p14="http://schemas.microsoft.com/office/powerpoint/2010/main" val="27322766"/>
              </p:ext>
            </p:extLst>
          </p:nvPr>
        </p:nvGraphicFramePr>
        <p:xfrm>
          <a:off x="97972" y="3790517"/>
          <a:ext cx="11963393" cy="1976163"/>
        </p:xfrm>
        <a:graphic>
          <a:graphicData uri="http://schemas.openxmlformats.org/drawingml/2006/table">
            <a:tbl>
              <a:tblPr firstRow="1" bandRow="1">
                <a:tableStyleId>{8A107856-5554-42FB-B03E-39F5DBC370BA}</a:tableStyleId>
              </a:tblPr>
              <a:tblGrid>
                <a:gridCol w="936171">
                  <a:extLst>
                    <a:ext uri="{9D8B030D-6E8A-4147-A177-3AD203B41FA5}">
                      <a16:colId xmlns:a16="http://schemas.microsoft.com/office/drawing/2014/main" val="20000"/>
                    </a:ext>
                  </a:extLst>
                </a:gridCol>
                <a:gridCol w="904351">
                  <a:extLst>
                    <a:ext uri="{9D8B030D-6E8A-4147-A177-3AD203B41FA5}">
                      <a16:colId xmlns:a16="http://schemas.microsoft.com/office/drawing/2014/main" val="20001"/>
                    </a:ext>
                  </a:extLst>
                </a:gridCol>
                <a:gridCol w="920261">
                  <a:extLst>
                    <a:ext uri="{9D8B030D-6E8A-4147-A177-3AD203B41FA5}">
                      <a16:colId xmlns:a16="http://schemas.microsoft.com/office/drawing/2014/main" val="20002"/>
                    </a:ext>
                  </a:extLst>
                </a:gridCol>
                <a:gridCol w="920261">
                  <a:extLst>
                    <a:ext uri="{9D8B030D-6E8A-4147-A177-3AD203B41FA5}">
                      <a16:colId xmlns:a16="http://schemas.microsoft.com/office/drawing/2014/main" val="20003"/>
                    </a:ext>
                  </a:extLst>
                </a:gridCol>
                <a:gridCol w="920261">
                  <a:extLst>
                    <a:ext uri="{9D8B030D-6E8A-4147-A177-3AD203B41FA5}">
                      <a16:colId xmlns:a16="http://schemas.microsoft.com/office/drawing/2014/main" val="20004"/>
                    </a:ext>
                  </a:extLst>
                </a:gridCol>
                <a:gridCol w="920261">
                  <a:extLst>
                    <a:ext uri="{9D8B030D-6E8A-4147-A177-3AD203B41FA5}">
                      <a16:colId xmlns:a16="http://schemas.microsoft.com/office/drawing/2014/main" val="20005"/>
                    </a:ext>
                  </a:extLst>
                </a:gridCol>
                <a:gridCol w="920261">
                  <a:extLst>
                    <a:ext uri="{9D8B030D-6E8A-4147-A177-3AD203B41FA5}">
                      <a16:colId xmlns:a16="http://schemas.microsoft.com/office/drawing/2014/main" val="20006"/>
                    </a:ext>
                  </a:extLst>
                </a:gridCol>
                <a:gridCol w="920261">
                  <a:extLst>
                    <a:ext uri="{9D8B030D-6E8A-4147-A177-3AD203B41FA5}">
                      <a16:colId xmlns:a16="http://schemas.microsoft.com/office/drawing/2014/main" val="20007"/>
                    </a:ext>
                  </a:extLst>
                </a:gridCol>
                <a:gridCol w="920261">
                  <a:extLst>
                    <a:ext uri="{9D8B030D-6E8A-4147-A177-3AD203B41FA5}">
                      <a16:colId xmlns:a16="http://schemas.microsoft.com/office/drawing/2014/main" val="20008"/>
                    </a:ext>
                  </a:extLst>
                </a:gridCol>
                <a:gridCol w="920261">
                  <a:extLst>
                    <a:ext uri="{9D8B030D-6E8A-4147-A177-3AD203B41FA5}">
                      <a16:colId xmlns:a16="http://schemas.microsoft.com/office/drawing/2014/main" val="20009"/>
                    </a:ext>
                  </a:extLst>
                </a:gridCol>
                <a:gridCol w="920261">
                  <a:extLst>
                    <a:ext uri="{9D8B030D-6E8A-4147-A177-3AD203B41FA5}">
                      <a16:colId xmlns:a16="http://schemas.microsoft.com/office/drawing/2014/main" val="20010"/>
                    </a:ext>
                  </a:extLst>
                </a:gridCol>
                <a:gridCol w="920261">
                  <a:extLst>
                    <a:ext uri="{9D8B030D-6E8A-4147-A177-3AD203B41FA5}">
                      <a16:colId xmlns:a16="http://schemas.microsoft.com/office/drawing/2014/main" val="20011"/>
                    </a:ext>
                  </a:extLst>
                </a:gridCol>
                <a:gridCol w="920261">
                  <a:extLst>
                    <a:ext uri="{9D8B030D-6E8A-4147-A177-3AD203B41FA5}">
                      <a16:colId xmlns:a16="http://schemas.microsoft.com/office/drawing/2014/main" val="20012"/>
                    </a:ext>
                  </a:extLst>
                </a:gridCol>
              </a:tblGrid>
              <a:tr h="433140">
                <a:tc>
                  <a:txBody>
                    <a:bodyPr/>
                    <a:lstStyle/>
                    <a:p>
                      <a:pPr algn="ctr"/>
                      <a:r>
                        <a:rPr kumimoji="1" lang="ja-JP" altLang="en-US" dirty="0">
                          <a:solidFill>
                            <a:schemeClr val="tx1"/>
                          </a:solidFill>
                        </a:rPr>
                        <a:t>研修</a:t>
                      </a:r>
                    </a:p>
                  </a:txBody>
                  <a:tcPr>
                    <a:solidFill>
                      <a:srgbClr val="00B0F0"/>
                    </a:solidFill>
                  </a:tcPr>
                </a:tc>
                <a:tc>
                  <a:txBody>
                    <a:bodyPr/>
                    <a:lstStyle/>
                    <a:p>
                      <a:pPr algn="ctr"/>
                      <a:r>
                        <a:rPr kumimoji="1" lang="ja-JP" altLang="en-US" dirty="0">
                          <a:solidFill>
                            <a:schemeClr val="tx1"/>
                          </a:solidFill>
                        </a:rPr>
                        <a:t>４月</a:t>
                      </a:r>
                    </a:p>
                  </a:txBody>
                  <a:tcPr>
                    <a:solidFill>
                      <a:srgbClr val="92D050"/>
                    </a:solidFill>
                  </a:tcPr>
                </a:tc>
                <a:tc>
                  <a:txBody>
                    <a:bodyPr/>
                    <a:lstStyle/>
                    <a:p>
                      <a:pPr algn="ctr"/>
                      <a:r>
                        <a:rPr kumimoji="1" lang="ja-JP" altLang="en-US" dirty="0">
                          <a:solidFill>
                            <a:schemeClr val="tx1"/>
                          </a:solidFill>
                        </a:rPr>
                        <a:t>５月</a:t>
                      </a:r>
                    </a:p>
                  </a:txBody>
                  <a:tcPr>
                    <a:solidFill>
                      <a:srgbClr val="92D050"/>
                    </a:solidFill>
                  </a:tcPr>
                </a:tc>
                <a:tc>
                  <a:txBody>
                    <a:bodyPr/>
                    <a:lstStyle/>
                    <a:p>
                      <a:pPr algn="ctr"/>
                      <a:r>
                        <a:rPr kumimoji="1" lang="ja-JP" altLang="en-US" dirty="0">
                          <a:solidFill>
                            <a:schemeClr val="tx1"/>
                          </a:solidFill>
                        </a:rPr>
                        <a:t>６月</a:t>
                      </a:r>
                    </a:p>
                  </a:txBody>
                  <a:tcPr>
                    <a:solidFill>
                      <a:srgbClr val="92D050"/>
                    </a:solidFill>
                  </a:tcPr>
                </a:tc>
                <a:tc>
                  <a:txBody>
                    <a:bodyPr/>
                    <a:lstStyle/>
                    <a:p>
                      <a:pPr algn="ctr"/>
                      <a:r>
                        <a:rPr kumimoji="1" lang="ja-JP" altLang="en-US" dirty="0">
                          <a:solidFill>
                            <a:schemeClr val="tx1"/>
                          </a:solidFill>
                        </a:rPr>
                        <a:t>７月</a:t>
                      </a:r>
                    </a:p>
                  </a:txBody>
                  <a:tcPr>
                    <a:solidFill>
                      <a:srgbClr val="FFFF00"/>
                    </a:solidFill>
                  </a:tcPr>
                </a:tc>
                <a:tc>
                  <a:txBody>
                    <a:bodyPr/>
                    <a:lstStyle/>
                    <a:p>
                      <a:pPr algn="ctr"/>
                      <a:r>
                        <a:rPr kumimoji="1" lang="ja-JP" altLang="en-US" dirty="0">
                          <a:solidFill>
                            <a:schemeClr val="tx1"/>
                          </a:solidFill>
                        </a:rPr>
                        <a:t>８月</a:t>
                      </a:r>
                    </a:p>
                  </a:txBody>
                  <a:tcPr>
                    <a:solidFill>
                      <a:srgbClr val="FFFF00"/>
                    </a:solidFill>
                  </a:tcPr>
                </a:tc>
                <a:tc>
                  <a:txBody>
                    <a:bodyPr/>
                    <a:lstStyle/>
                    <a:p>
                      <a:pPr algn="ctr"/>
                      <a:r>
                        <a:rPr kumimoji="1" lang="ja-JP" altLang="en-US" dirty="0">
                          <a:solidFill>
                            <a:schemeClr val="tx1"/>
                          </a:solidFill>
                        </a:rPr>
                        <a:t>９月</a:t>
                      </a:r>
                    </a:p>
                  </a:txBody>
                  <a:tcPr>
                    <a:solidFill>
                      <a:srgbClr val="FFFF00"/>
                    </a:solidFill>
                  </a:tcPr>
                </a:tc>
                <a:tc>
                  <a:txBody>
                    <a:bodyPr/>
                    <a:lstStyle/>
                    <a:p>
                      <a:pPr algn="ctr"/>
                      <a:r>
                        <a:rPr kumimoji="1" lang="ja-JP" altLang="en-US" dirty="0">
                          <a:solidFill>
                            <a:schemeClr val="tx1"/>
                          </a:solidFill>
                        </a:rPr>
                        <a:t>１０月</a:t>
                      </a:r>
                    </a:p>
                  </a:txBody>
                  <a:tcPr>
                    <a:solidFill>
                      <a:schemeClr val="accent2">
                        <a:lumMod val="60000"/>
                        <a:lumOff val="40000"/>
                      </a:schemeClr>
                    </a:solidFill>
                  </a:tcPr>
                </a:tc>
                <a:tc>
                  <a:txBody>
                    <a:bodyPr/>
                    <a:lstStyle/>
                    <a:p>
                      <a:pPr algn="ctr"/>
                      <a:r>
                        <a:rPr kumimoji="1" lang="ja-JP" altLang="en-US" dirty="0">
                          <a:solidFill>
                            <a:schemeClr val="tx1"/>
                          </a:solidFill>
                        </a:rPr>
                        <a:t>１１月</a:t>
                      </a:r>
                    </a:p>
                  </a:txBody>
                  <a:tcPr>
                    <a:solidFill>
                      <a:schemeClr val="accent2">
                        <a:lumMod val="60000"/>
                        <a:lumOff val="40000"/>
                      </a:schemeClr>
                    </a:solidFill>
                  </a:tcPr>
                </a:tc>
                <a:tc>
                  <a:txBody>
                    <a:bodyPr/>
                    <a:lstStyle/>
                    <a:p>
                      <a:pPr algn="ctr"/>
                      <a:r>
                        <a:rPr kumimoji="1" lang="ja-JP" altLang="en-US" dirty="0">
                          <a:solidFill>
                            <a:schemeClr val="tx1"/>
                          </a:solidFill>
                        </a:rPr>
                        <a:t>１２月</a:t>
                      </a:r>
                    </a:p>
                  </a:txBody>
                  <a:tcPr>
                    <a:solidFill>
                      <a:schemeClr val="accent2">
                        <a:lumMod val="60000"/>
                        <a:lumOff val="40000"/>
                      </a:schemeClr>
                    </a:solidFill>
                  </a:tcPr>
                </a:tc>
                <a:tc>
                  <a:txBody>
                    <a:bodyPr/>
                    <a:lstStyle/>
                    <a:p>
                      <a:pPr algn="ctr"/>
                      <a:r>
                        <a:rPr kumimoji="1" lang="ja-JP" altLang="en-US" dirty="0">
                          <a:solidFill>
                            <a:schemeClr val="tx1"/>
                          </a:solidFill>
                        </a:rPr>
                        <a:t>１月</a:t>
                      </a:r>
                    </a:p>
                  </a:txBody>
                  <a:tcPr>
                    <a:solidFill>
                      <a:schemeClr val="accent5">
                        <a:lumMod val="40000"/>
                        <a:lumOff val="60000"/>
                      </a:schemeClr>
                    </a:solidFill>
                  </a:tcPr>
                </a:tc>
                <a:tc>
                  <a:txBody>
                    <a:bodyPr/>
                    <a:lstStyle/>
                    <a:p>
                      <a:pPr algn="ctr"/>
                      <a:r>
                        <a:rPr kumimoji="1" lang="ja-JP" altLang="en-US" dirty="0">
                          <a:solidFill>
                            <a:schemeClr val="tx1"/>
                          </a:solidFill>
                        </a:rPr>
                        <a:t>２月</a:t>
                      </a:r>
                    </a:p>
                  </a:txBody>
                  <a:tcPr>
                    <a:solidFill>
                      <a:schemeClr val="accent5">
                        <a:lumMod val="40000"/>
                        <a:lumOff val="60000"/>
                      </a:schemeClr>
                    </a:solidFill>
                  </a:tcPr>
                </a:tc>
                <a:tc>
                  <a:txBody>
                    <a:bodyPr/>
                    <a:lstStyle/>
                    <a:p>
                      <a:r>
                        <a:rPr kumimoji="1" lang="ja-JP" altLang="en-US" dirty="0">
                          <a:solidFill>
                            <a:schemeClr val="tx1"/>
                          </a:solidFill>
                        </a:rPr>
                        <a:t>３月</a:t>
                      </a:r>
                    </a:p>
                  </a:txBody>
                  <a:tcPr>
                    <a:solidFill>
                      <a:schemeClr val="accent5">
                        <a:lumMod val="40000"/>
                        <a:lumOff val="60000"/>
                      </a:schemeClr>
                    </a:solidFill>
                  </a:tcPr>
                </a:tc>
                <a:extLst>
                  <a:ext uri="{0D108BD9-81ED-4DB2-BD59-A6C34878D82A}">
                    <a16:rowId xmlns:a16="http://schemas.microsoft.com/office/drawing/2014/main" val="10000"/>
                  </a:ext>
                </a:extLst>
              </a:tr>
              <a:tr h="392421">
                <a:tc>
                  <a:txBody>
                    <a:bodyPr/>
                    <a:lstStyle/>
                    <a:p>
                      <a:pPr algn="ctr"/>
                      <a:r>
                        <a:rPr kumimoji="1" lang="ja-JP" altLang="en-US" dirty="0">
                          <a:solidFill>
                            <a:schemeClr val="tx1"/>
                          </a:solidFill>
                        </a:rPr>
                        <a:t>１年次</a:t>
                      </a:r>
                    </a:p>
                  </a:txBody>
                  <a:tcPr>
                    <a:solidFill>
                      <a:schemeClr val="accent4">
                        <a:lumMod val="60000"/>
                        <a:lumOff val="40000"/>
                      </a:schemeClr>
                    </a:solidFill>
                  </a:tcPr>
                </a:tc>
                <a:tc rowSpan="2" gridSpan="12">
                  <a:txBody>
                    <a:bodyPr/>
                    <a:lstStyle/>
                    <a:p>
                      <a:pPr algn="ctr"/>
                      <a:r>
                        <a:rPr kumimoji="1" lang="ja-JP" altLang="en-US" dirty="0">
                          <a:solidFill>
                            <a:schemeClr val="tx1"/>
                          </a:solidFill>
                        </a:rPr>
                        <a:t>　　　</a:t>
                      </a:r>
                      <a:endParaRPr kumimoji="1" lang="en-US" altLang="ja-JP" dirty="0">
                        <a:solidFill>
                          <a:schemeClr val="tx1"/>
                        </a:solidFill>
                      </a:endParaRPr>
                    </a:p>
                    <a:p>
                      <a:pPr algn="ctr"/>
                      <a:r>
                        <a:rPr kumimoji="1" lang="ja-JP" altLang="en-US" dirty="0">
                          <a:solidFill>
                            <a:schemeClr val="tx1"/>
                          </a:solidFill>
                        </a:rPr>
                        <a:t>　　武蔵野赤十字病院　緩和ケア内科、緩和ケアチーム（外来・入院）での研修　　　　　</a:t>
                      </a:r>
                    </a:p>
                  </a:txBody>
                  <a:tcPr/>
                </a:tc>
                <a:tc rowSpan="2" hMerge="1">
                  <a:txBody>
                    <a:bodyPr/>
                    <a:lstStyle/>
                    <a:p>
                      <a:endParaRPr kumimoji="1" lang="ja-JP" altLang="en-US" dirty="0"/>
                    </a:p>
                  </a:txBody>
                  <a:tcPr/>
                </a:tc>
                <a:tc rowSpan="2" hMerge="1">
                  <a:txBody>
                    <a:bodyPr/>
                    <a:lstStyle/>
                    <a:p>
                      <a:endParaRPr kumimoji="1" lang="ja-JP" altLang="en-US" dirty="0"/>
                    </a:p>
                  </a:txBody>
                  <a:tcPr/>
                </a:tc>
                <a:tc rowSpan="2" hMerge="1">
                  <a:txBody>
                    <a:bodyPr/>
                    <a:lstStyle/>
                    <a:p>
                      <a:endParaRPr kumimoji="1" lang="ja-JP" altLang="en-US" dirty="0"/>
                    </a:p>
                  </a:txBody>
                  <a:tcPr/>
                </a:tc>
                <a:tc rowSpan="2" hMerge="1">
                  <a:txBody>
                    <a:bodyPr/>
                    <a:lstStyle/>
                    <a:p>
                      <a:endParaRPr kumimoji="1" lang="ja-JP" altLang="en-US" dirty="0"/>
                    </a:p>
                  </a:txBody>
                  <a:tcPr/>
                </a:tc>
                <a:tc rowSpan="2" hMerge="1">
                  <a:txBody>
                    <a:bodyPr/>
                    <a:lstStyle/>
                    <a:p>
                      <a:endParaRPr kumimoji="1" lang="ja-JP" altLang="en-US" dirty="0"/>
                    </a:p>
                  </a:txBody>
                  <a:tcPr/>
                </a:tc>
                <a:tc rowSpan="2" hMerge="1">
                  <a:txBody>
                    <a:bodyPr/>
                    <a:lstStyle/>
                    <a:p>
                      <a:endParaRPr kumimoji="1" lang="ja-JP" altLang="en-US" dirty="0"/>
                    </a:p>
                  </a:txBody>
                  <a:tcPr/>
                </a:tc>
                <a:tc rowSpan="2" hMerge="1">
                  <a:txBody>
                    <a:bodyPr/>
                    <a:lstStyle/>
                    <a:p>
                      <a:endParaRPr kumimoji="1" lang="ja-JP" altLang="en-US" dirty="0"/>
                    </a:p>
                  </a:txBody>
                  <a:tcPr/>
                </a:tc>
                <a:tc rowSpan="2" hMerge="1">
                  <a:txBody>
                    <a:bodyPr/>
                    <a:lstStyle/>
                    <a:p>
                      <a:endParaRPr kumimoji="1" lang="ja-JP" altLang="en-US" dirty="0"/>
                    </a:p>
                  </a:txBody>
                  <a:tcPr/>
                </a:tc>
                <a:tc rowSpan="2" hMerge="1">
                  <a:txBody>
                    <a:bodyPr/>
                    <a:lstStyle/>
                    <a:p>
                      <a:endParaRPr kumimoji="1" lang="ja-JP" altLang="en-US" dirty="0"/>
                    </a:p>
                  </a:txBody>
                  <a:tcPr/>
                </a:tc>
                <a:tc rowSpan="2" hMerge="1">
                  <a:txBody>
                    <a:bodyPr/>
                    <a:lstStyle/>
                    <a:p>
                      <a:endParaRPr kumimoji="1" lang="ja-JP" altLang="en-US" dirty="0"/>
                    </a:p>
                  </a:txBody>
                  <a:tcPr/>
                </a:tc>
                <a:tc rowSpan="2" hMerge="1">
                  <a:txBody>
                    <a:bodyPr/>
                    <a:lstStyle/>
                    <a:p>
                      <a:endParaRPr kumimoji="1" lang="ja-JP" altLang="en-US" dirty="0"/>
                    </a:p>
                  </a:txBody>
                  <a:tcPr/>
                </a:tc>
                <a:extLst>
                  <a:ext uri="{0D108BD9-81ED-4DB2-BD59-A6C34878D82A}">
                    <a16:rowId xmlns:a16="http://schemas.microsoft.com/office/drawing/2014/main" val="10001"/>
                  </a:ext>
                </a:extLst>
              </a:tr>
              <a:tr h="317564">
                <a:tc>
                  <a:txBody>
                    <a:bodyPr/>
                    <a:lstStyle/>
                    <a:p>
                      <a:pPr algn="ctr"/>
                      <a:r>
                        <a:rPr kumimoji="1" lang="ja-JP" altLang="en-US" dirty="0">
                          <a:solidFill>
                            <a:schemeClr val="tx1"/>
                          </a:solidFill>
                        </a:rPr>
                        <a:t>２年次</a:t>
                      </a:r>
                    </a:p>
                  </a:txBody>
                  <a:tcPr>
                    <a:solidFill>
                      <a:schemeClr val="accent4">
                        <a:lumMod val="75000"/>
                      </a:schemeClr>
                    </a:solidFill>
                  </a:tcPr>
                </a:tc>
                <a:tc gridSpan="12" vMerge="1">
                  <a:txBody>
                    <a:bodyPr/>
                    <a:lstStyle/>
                    <a:p>
                      <a:endParaRPr dirty="0"/>
                    </a:p>
                  </a:txBody>
                  <a:tcPr>
                    <a:solidFill>
                      <a:schemeClr val="accent1">
                        <a:lumMod val="40000"/>
                        <a:lumOff val="60000"/>
                      </a:schemeClr>
                    </a:solidFill>
                  </a:tcPr>
                </a:tc>
                <a:tc hMerge="1" vMerge="1">
                  <a:txBody>
                    <a:bodyPr/>
                    <a:lstStyle/>
                    <a:p>
                      <a:endParaRPr kumimoji="1" lang="ja-JP" altLang="en-US" dirty="0"/>
                    </a:p>
                  </a:txBody>
                  <a:tcPr/>
                </a:tc>
                <a:tc hMerge="1" vMerge="1">
                  <a:txBody>
                    <a:bodyPr/>
                    <a:lstStyle/>
                    <a:p>
                      <a:endParaRPr kumimoji="1" lang="ja-JP" altLang="en-US" dirty="0"/>
                    </a:p>
                  </a:txBody>
                  <a:tcPr/>
                </a:tc>
                <a:tc hMerge="1" vMerge="1">
                  <a:txBody>
                    <a:bodyPr/>
                    <a:lstStyle/>
                    <a:p>
                      <a:endParaRPr kumimoji="1" lang="ja-JP" altLang="en-US"/>
                    </a:p>
                  </a:txBody>
                  <a:tcPr/>
                </a:tc>
                <a:tc hMerge="1" vMerge="1">
                  <a:txBody>
                    <a:bodyPr/>
                    <a:lstStyle/>
                    <a:p>
                      <a:endParaRPr kumimoji="1" lang="ja-JP" altLang="en-US" dirty="0"/>
                    </a:p>
                  </a:txBody>
                  <a:tcPr/>
                </a:tc>
                <a:tc hMerge="1" vMerge="1">
                  <a:txBody>
                    <a:bodyPr/>
                    <a:lstStyle/>
                    <a:p>
                      <a:endParaRPr kumimoji="1" lang="ja-JP" altLang="en-US" dirty="0"/>
                    </a:p>
                  </a:txBody>
                  <a:tcPr/>
                </a:tc>
                <a:tc hMerge="1" vMerge="1">
                  <a:txBody>
                    <a:bodyPr/>
                    <a:lstStyle/>
                    <a:p>
                      <a:endParaRPr kumimoji="1" lang="ja-JP" altLang="en-US" dirty="0"/>
                    </a:p>
                  </a:txBody>
                  <a:tcPr/>
                </a:tc>
                <a:tc hMerge="1" vMerge="1">
                  <a:txBody>
                    <a:bodyPr/>
                    <a:lstStyle/>
                    <a:p>
                      <a:endParaRPr kumimoji="1" lang="ja-JP" altLang="en-US" dirty="0"/>
                    </a:p>
                  </a:txBody>
                  <a:tcPr/>
                </a:tc>
                <a:tc hMerge="1" vMerge="1">
                  <a:txBody>
                    <a:bodyPr/>
                    <a:lstStyle/>
                    <a:p>
                      <a:endParaRPr kumimoji="1" lang="ja-JP" altLang="en-US" dirty="0"/>
                    </a:p>
                  </a:txBody>
                  <a:tcPr/>
                </a:tc>
                <a:tc hMerge="1" vMerge="1">
                  <a:txBody>
                    <a:bodyPr/>
                    <a:lstStyle/>
                    <a:p>
                      <a:endParaRPr kumimoji="1" lang="ja-JP" altLang="en-US" dirty="0"/>
                    </a:p>
                  </a:txBody>
                  <a:tcPr/>
                </a:tc>
                <a:tc hMerge="1" vMerge="1">
                  <a:txBody>
                    <a:bodyPr/>
                    <a:lstStyle/>
                    <a:p>
                      <a:endParaRPr kumimoji="1" lang="ja-JP" altLang="en-US" dirty="0"/>
                    </a:p>
                  </a:txBody>
                  <a:tcPr/>
                </a:tc>
                <a:tc hMerge="1" vMerge="1">
                  <a:txBody>
                    <a:bodyPr/>
                    <a:lstStyle/>
                    <a:p>
                      <a:endParaRPr kumimoji="1" lang="ja-JP" altLang="en-US" dirty="0"/>
                    </a:p>
                  </a:txBody>
                  <a:tcPr/>
                </a:tc>
                <a:extLst>
                  <a:ext uri="{0D108BD9-81ED-4DB2-BD59-A6C34878D82A}">
                    <a16:rowId xmlns:a16="http://schemas.microsoft.com/office/drawing/2014/main" val="10002"/>
                  </a:ext>
                </a:extLst>
              </a:tr>
              <a:tr h="392421">
                <a:tc>
                  <a:txBody>
                    <a:bodyPr/>
                    <a:lstStyle/>
                    <a:p>
                      <a:pPr algn="ctr"/>
                      <a:r>
                        <a:rPr kumimoji="1" lang="ja-JP" altLang="en-US" dirty="0">
                          <a:solidFill>
                            <a:schemeClr val="tx1"/>
                          </a:solidFill>
                        </a:rPr>
                        <a:t>３年次</a:t>
                      </a:r>
                    </a:p>
                  </a:txBody>
                  <a:tcPr>
                    <a:solidFill>
                      <a:schemeClr val="accent4">
                        <a:lumMod val="60000"/>
                        <a:lumOff val="40000"/>
                      </a:schemeClr>
                    </a:solidFill>
                  </a:tcPr>
                </a:tc>
                <a:tc rowSpan="2" gridSpan="12">
                  <a:txBody>
                    <a:bodyPr/>
                    <a:lstStyle/>
                    <a:p>
                      <a:pPr algn="ctr"/>
                      <a:r>
                        <a:rPr kumimoji="1" lang="ja-JP" altLang="en-US" dirty="0">
                          <a:solidFill>
                            <a:schemeClr val="tx1"/>
                          </a:solidFill>
                        </a:rPr>
                        <a:t>　　　　　</a:t>
                      </a:r>
                      <a:endParaRPr kumimoji="1" lang="en-US" altLang="ja-JP" dirty="0">
                        <a:solidFill>
                          <a:schemeClr val="tx1"/>
                        </a:solidFill>
                      </a:endParaRPr>
                    </a:p>
                    <a:p>
                      <a:pPr algn="ctr"/>
                      <a:r>
                        <a:rPr kumimoji="1" lang="ja-JP" altLang="en-US" dirty="0">
                          <a:solidFill>
                            <a:schemeClr val="tx1"/>
                          </a:solidFill>
                        </a:rPr>
                        <a:t>　　　　連携認定研修施設</a:t>
                      </a:r>
                      <a:r>
                        <a:rPr kumimoji="1" lang="en-US" altLang="ja-JP" baseline="30000" dirty="0">
                          <a:solidFill>
                            <a:schemeClr val="tx1"/>
                          </a:solidFill>
                        </a:rPr>
                        <a:t>※</a:t>
                      </a:r>
                      <a:r>
                        <a:rPr kumimoji="1" lang="ja-JP" altLang="en-US" dirty="0">
                          <a:solidFill>
                            <a:schemeClr val="tx1"/>
                          </a:solidFill>
                        </a:rPr>
                        <a:t>での研修および当院での研修（相談に応じて期間等調整）</a:t>
                      </a:r>
                    </a:p>
                  </a:txBody>
                  <a:tcPr>
                    <a:solidFill>
                      <a:schemeClr val="accent1">
                        <a:lumMod val="40000"/>
                        <a:lumOff val="60000"/>
                      </a:schemeClr>
                    </a:solidFill>
                  </a:tcPr>
                </a:tc>
                <a:tc rowSpan="2" hMerge="1">
                  <a:txBody>
                    <a:bodyPr/>
                    <a:lstStyle/>
                    <a:p>
                      <a:endParaRPr kumimoji="1" lang="ja-JP" altLang="en-US" dirty="0"/>
                    </a:p>
                  </a:txBody>
                  <a:tcPr/>
                </a:tc>
                <a:tc rowSpan="2" hMerge="1">
                  <a:txBody>
                    <a:bodyPr/>
                    <a:lstStyle/>
                    <a:p>
                      <a:endParaRPr kumimoji="1" lang="ja-JP" altLang="en-US" dirty="0"/>
                    </a:p>
                  </a:txBody>
                  <a:tcPr/>
                </a:tc>
                <a:tc rowSpan="2" hMerge="1">
                  <a:txBody>
                    <a:bodyPr/>
                    <a:lstStyle/>
                    <a:p>
                      <a:endParaRPr kumimoji="1" lang="ja-JP" altLang="en-US" dirty="0"/>
                    </a:p>
                  </a:txBody>
                  <a:tcPr/>
                </a:tc>
                <a:tc rowSpan="2" hMerge="1">
                  <a:txBody>
                    <a:bodyPr/>
                    <a:lstStyle/>
                    <a:p>
                      <a:endParaRPr kumimoji="1" lang="ja-JP" altLang="en-US" dirty="0"/>
                    </a:p>
                  </a:txBody>
                  <a:tcPr/>
                </a:tc>
                <a:tc rowSpan="2" hMerge="1">
                  <a:txBody>
                    <a:bodyPr/>
                    <a:lstStyle/>
                    <a:p>
                      <a:endParaRPr kumimoji="1" lang="ja-JP" altLang="en-US" dirty="0"/>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dirty="0"/>
                    </a:p>
                  </a:txBody>
                  <a:tcPr/>
                </a:tc>
                <a:tc rowSpan="2" hMerge="1">
                  <a:txBody>
                    <a:bodyPr/>
                    <a:lstStyle/>
                    <a:p>
                      <a:endParaRPr kumimoji="1" lang="ja-JP" altLang="en-US" dirty="0"/>
                    </a:p>
                  </a:txBody>
                  <a:tcPr/>
                </a:tc>
                <a:tc rowSpan="2" hMerge="1">
                  <a:txBody>
                    <a:bodyPr/>
                    <a:lstStyle/>
                    <a:p>
                      <a:endParaRPr kumimoji="1" lang="ja-JP" altLang="en-US" dirty="0"/>
                    </a:p>
                  </a:txBody>
                  <a:tcPr/>
                </a:tc>
                <a:tc rowSpan="2" hMerge="1">
                  <a:txBody>
                    <a:bodyPr/>
                    <a:lstStyle/>
                    <a:p>
                      <a:endParaRPr kumimoji="1" lang="ja-JP" altLang="en-US" dirty="0"/>
                    </a:p>
                  </a:txBody>
                  <a:tcPr/>
                </a:tc>
                <a:extLst>
                  <a:ext uri="{0D108BD9-81ED-4DB2-BD59-A6C34878D82A}">
                    <a16:rowId xmlns:a16="http://schemas.microsoft.com/office/drawing/2014/main" val="10003"/>
                  </a:ext>
                </a:extLst>
              </a:tr>
              <a:tr h="392421">
                <a:tc>
                  <a:txBody>
                    <a:bodyPr/>
                    <a:lstStyle/>
                    <a:p>
                      <a:r>
                        <a:rPr kumimoji="1" lang="ja-JP" altLang="en-US" dirty="0">
                          <a:solidFill>
                            <a:schemeClr val="tx1"/>
                          </a:solidFill>
                        </a:rPr>
                        <a:t>４年次</a:t>
                      </a:r>
                    </a:p>
                  </a:txBody>
                  <a:tcPr>
                    <a:solidFill>
                      <a:schemeClr val="accent4">
                        <a:lumMod val="75000"/>
                      </a:schemeClr>
                    </a:solidFill>
                  </a:tcPr>
                </a:tc>
                <a:tc gridSpan="1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dirty="0"/>
                    </a:p>
                  </a:txBody>
                  <a:tcPr/>
                </a:tc>
                <a:tc hMerge="1" vMerge="1">
                  <a:txBody>
                    <a:bodyPr/>
                    <a:lstStyle/>
                    <a:p>
                      <a:endParaRPr kumimoji="1" lang="ja-JP" altLang="en-US" dirty="0"/>
                    </a:p>
                  </a:txBody>
                  <a:tcPr/>
                </a:tc>
                <a:tc hMerge="1" vMerge="1">
                  <a:txBody>
                    <a:bodyPr/>
                    <a:lstStyle/>
                    <a:p>
                      <a:endParaRPr kumimoji="1" lang="ja-JP" altLang="en-US" dirty="0"/>
                    </a:p>
                  </a:txBody>
                  <a:tcPr/>
                </a:tc>
                <a:tc hMerge="1" vMerge="1">
                  <a:txBody>
                    <a:bodyPr/>
                    <a:lstStyle/>
                    <a:p>
                      <a:endParaRPr kumimoji="1" lang="ja-JP" altLang="en-US" dirty="0"/>
                    </a:p>
                  </a:txBody>
                  <a:tcPr/>
                </a:tc>
                <a:tc hMerge="1" vMerge="1">
                  <a:txBody>
                    <a:bodyPr/>
                    <a:lstStyle/>
                    <a:p>
                      <a:endParaRPr kumimoji="1" lang="ja-JP" altLang="en-US" dirty="0"/>
                    </a:p>
                  </a:txBody>
                  <a:tcPr/>
                </a:tc>
                <a:tc hMerge="1" vMerge="1">
                  <a:txBody>
                    <a:bodyPr/>
                    <a:lstStyle/>
                    <a:p>
                      <a:endParaRPr kumimoji="1" lang="ja-JP" altLang="en-US" dirty="0"/>
                    </a:p>
                  </a:txBody>
                  <a:tcPr/>
                </a:tc>
                <a:tc hMerge="1" vMerge="1">
                  <a:txBody>
                    <a:bodyPr/>
                    <a:lstStyle/>
                    <a:p>
                      <a:endParaRPr kumimoji="1" lang="ja-JP" altLang="en-US" dirty="0"/>
                    </a:p>
                  </a:txBody>
                  <a:tcPr/>
                </a:tc>
                <a:tc hMerge="1" vMerge="1">
                  <a:txBody>
                    <a:bodyPr/>
                    <a:lstStyle/>
                    <a:p>
                      <a:endParaRPr kumimoji="1" lang="ja-JP" altLang="en-US" dirty="0"/>
                    </a:p>
                  </a:txBody>
                  <a:tcPr/>
                </a:tc>
                <a:tc hMerge="1" vMerge="1">
                  <a:txBody>
                    <a:bodyPr/>
                    <a:lstStyle/>
                    <a:p>
                      <a:endParaRPr kumimoji="1" lang="ja-JP" altLang="en-US" dirty="0"/>
                    </a:p>
                  </a:txBody>
                  <a:tcPr/>
                </a:tc>
                <a:tc hMerge="1" vMerge="1">
                  <a:txBody>
                    <a:bodyPr/>
                    <a:lstStyle/>
                    <a:p>
                      <a:endParaRPr kumimoji="1" lang="ja-JP" altLang="en-US" dirty="0"/>
                    </a:p>
                  </a:txBody>
                  <a:tcPr/>
                </a:tc>
                <a:extLst>
                  <a:ext uri="{0D108BD9-81ED-4DB2-BD59-A6C34878D82A}">
                    <a16:rowId xmlns:a16="http://schemas.microsoft.com/office/drawing/2014/main" val="10004"/>
                  </a:ext>
                </a:extLst>
              </a:tr>
            </a:tbl>
          </a:graphicData>
        </a:graphic>
      </p:graphicFrame>
      <p:sp>
        <p:nvSpPr>
          <p:cNvPr id="7" name="テキスト ボックス 6">
            <a:extLst>
              <a:ext uri="{FF2B5EF4-FFF2-40B4-BE49-F238E27FC236}">
                <a16:creationId xmlns:a16="http://schemas.microsoft.com/office/drawing/2014/main" id="{229C36FD-356B-AA16-689B-C82F9E177A0C}"/>
              </a:ext>
            </a:extLst>
          </p:cNvPr>
          <p:cNvSpPr txBox="1"/>
          <p:nvPr/>
        </p:nvSpPr>
        <p:spPr>
          <a:xfrm>
            <a:off x="333172" y="3244334"/>
            <a:ext cx="3525324" cy="369332"/>
          </a:xfrm>
          <a:prstGeom prst="rect">
            <a:avLst/>
          </a:prstGeom>
          <a:solidFill>
            <a:schemeClr val="tx2">
              <a:lumMod val="20000"/>
              <a:lumOff val="80000"/>
            </a:schemeClr>
          </a:solidFill>
        </p:spPr>
        <p:txBody>
          <a:bodyPr wrap="none" rtlCol="0">
            <a:spAutoFit/>
          </a:bodyPr>
          <a:lstStyle/>
          <a:p>
            <a:r>
              <a:rPr kumimoji="1" lang="ja-JP" altLang="en-US" dirty="0"/>
              <a:t>緩和医療専門医プログラムの一例</a:t>
            </a:r>
          </a:p>
        </p:txBody>
      </p:sp>
      <p:sp>
        <p:nvSpPr>
          <p:cNvPr id="9" name="テキスト ボックス 8">
            <a:extLst>
              <a:ext uri="{FF2B5EF4-FFF2-40B4-BE49-F238E27FC236}">
                <a16:creationId xmlns:a16="http://schemas.microsoft.com/office/drawing/2014/main" id="{299AD232-D103-A35D-4F92-2C860FEE811A}"/>
              </a:ext>
            </a:extLst>
          </p:cNvPr>
          <p:cNvSpPr txBox="1"/>
          <p:nvPr/>
        </p:nvSpPr>
        <p:spPr>
          <a:xfrm>
            <a:off x="5008717" y="412790"/>
            <a:ext cx="6649577" cy="2831544"/>
          </a:xfrm>
          <a:prstGeom prst="rect">
            <a:avLst/>
          </a:prstGeom>
          <a:noFill/>
        </p:spPr>
        <p:txBody>
          <a:bodyPr wrap="none" rtlCol="0">
            <a:spAutoFit/>
          </a:bodyPr>
          <a:lstStyle/>
          <a:p>
            <a:r>
              <a:rPr kumimoji="1" lang="ja-JP" altLang="en-US" dirty="0">
                <a:solidFill>
                  <a:schemeClr val="accent1"/>
                </a:solidFill>
              </a:rPr>
              <a:t>■</a:t>
            </a:r>
            <a:r>
              <a:rPr kumimoji="1" lang="ja-JP" altLang="en-US" sz="2000" dirty="0"/>
              <a:t>１年次は当院での緩和ケア内科での研修となります。</a:t>
            </a:r>
            <a:endParaRPr kumimoji="1" lang="en-US" altLang="ja-JP" sz="2000" dirty="0"/>
          </a:p>
          <a:p>
            <a:endParaRPr kumimoji="1" lang="en-US" altLang="ja-JP" sz="2000" dirty="0"/>
          </a:p>
          <a:p>
            <a:r>
              <a:rPr kumimoji="1" lang="ja-JP" altLang="en-US" sz="2000" dirty="0">
                <a:solidFill>
                  <a:schemeClr val="accent1"/>
                </a:solidFill>
              </a:rPr>
              <a:t>■</a:t>
            </a:r>
            <a:r>
              <a:rPr kumimoji="1" lang="ja-JP" altLang="en-US" sz="2000" dirty="0"/>
              <a:t>２年次以降につきましては、習熟度等に応じて研修内容に</a:t>
            </a:r>
            <a:endParaRPr kumimoji="1" lang="en-US" altLang="ja-JP" sz="2000" dirty="0"/>
          </a:p>
          <a:p>
            <a:r>
              <a:rPr kumimoji="1" lang="ja-JP" altLang="en-US" sz="2000" dirty="0"/>
              <a:t>変更が生じる場合があります。</a:t>
            </a:r>
            <a:endParaRPr kumimoji="1" lang="en-US" altLang="ja-JP" sz="2000" dirty="0"/>
          </a:p>
          <a:p>
            <a:endParaRPr kumimoji="1" lang="en-US" altLang="ja-JP" sz="2000" dirty="0"/>
          </a:p>
          <a:p>
            <a:r>
              <a:rPr kumimoji="1" lang="ja-JP" altLang="en-US" sz="2000" dirty="0">
                <a:solidFill>
                  <a:schemeClr val="accent1"/>
                </a:solidFill>
              </a:rPr>
              <a:t>■</a:t>
            </a:r>
            <a:r>
              <a:rPr kumimoji="1" lang="ja-JP" altLang="en-US" sz="2000" dirty="0"/>
              <a:t>当院研修プログラムの内容は日本緩和医療学会</a:t>
            </a:r>
            <a:endParaRPr kumimoji="1" lang="en-US" altLang="ja-JP" sz="2000" dirty="0"/>
          </a:p>
          <a:p>
            <a:r>
              <a:rPr kumimoji="1" lang="ja-JP" altLang="en-US" sz="2000" dirty="0"/>
              <a:t>「緩和医療専門医をめざす医師のためのカリキュラム」に</a:t>
            </a:r>
            <a:endParaRPr kumimoji="1" lang="en-US" altLang="ja-JP" sz="2000" dirty="0"/>
          </a:p>
          <a:p>
            <a:r>
              <a:rPr kumimoji="1" lang="ja-JP" altLang="en-US" sz="2000" dirty="0"/>
              <a:t>基づいております。</a:t>
            </a:r>
            <a:endParaRPr kumimoji="1" lang="en-US" altLang="ja-JP" sz="2000" dirty="0"/>
          </a:p>
          <a:p>
            <a:endParaRPr kumimoji="1" lang="ja-JP" altLang="en-US" dirty="0"/>
          </a:p>
        </p:txBody>
      </p:sp>
      <p:sp>
        <p:nvSpPr>
          <p:cNvPr id="10" name="テキスト ボックス 9">
            <a:extLst>
              <a:ext uri="{FF2B5EF4-FFF2-40B4-BE49-F238E27FC236}">
                <a16:creationId xmlns:a16="http://schemas.microsoft.com/office/drawing/2014/main" id="{02CDEFC8-B74C-041F-71D4-0A140B57C652}"/>
              </a:ext>
            </a:extLst>
          </p:cNvPr>
          <p:cNvSpPr txBox="1"/>
          <p:nvPr/>
        </p:nvSpPr>
        <p:spPr>
          <a:xfrm>
            <a:off x="5624988" y="6023120"/>
            <a:ext cx="6436377" cy="646331"/>
          </a:xfrm>
          <a:prstGeom prst="rect">
            <a:avLst/>
          </a:prstGeom>
          <a:noFill/>
        </p:spPr>
        <p:txBody>
          <a:bodyPr wrap="none" rtlCol="0">
            <a:spAutoFit/>
          </a:bodyPr>
          <a:lstStyle/>
          <a:p>
            <a:r>
              <a:rPr kumimoji="1" lang="en-US" altLang="ja-JP" dirty="0"/>
              <a:t>※</a:t>
            </a:r>
            <a:r>
              <a:rPr kumimoji="1" lang="ja-JP" altLang="en-US" dirty="0"/>
              <a:t>日本緩和医療学会連携認定研修施設（２０２５年４月１日現在）</a:t>
            </a:r>
            <a:endParaRPr kumimoji="1" lang="en-US" altLang="ja-JP" dirty="0"/>
          </a:p>
          <a:p>
            <a:r>
              <a:rPr kumimoji="1" lang="ja-JP" altLang="en-US" dirty="0"/>
              <a:t>　　　　　　　</a:t>
            </a:r>
          </a:p>
        </p:txBody>
      </p:sp>
    </p:spTree>
    <p:extLst>
      <p:ext uri="{BB962C8B-B14F-4D97-AF65-F5344CB8AC3E}">
        <p14:creationId xmlns:p14="http://schemas.microsoft.com/office/powerpoint/2010/main" val="33455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4F559-B9ED-B254-424F-E5F797F23FC7}"/>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0093915F-C460-AD86-FADC-B1722E73B736}"/>
              </a:ext>
            </a:extLst>
          </p:cNvPr>
          <p:cNvSpPr/>
          <p:nvPr/>
        </p:nvSpPr>
        <p:spPr>
          <a:xfrm>
            <a:off x="186700" y="149764"/>
            <a:ext cx="4417957" cy="2854693"/>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BB4A4C3-9CFF-6D3E-2855-BDC72085AC36}"/>
              </a:ext>
            </a:extLst>
          </p:cNvPr>
          <p:cNvSpPr>
            <a:spLocks noGrp="1"/>
          </p:cNvSpPr>
          <p:nvPr>
            <p:ph type="title" idx="4294967295"/>
          </p:nvPr>
        </p:nvSpPr>
        <p:spPr>
          <a:xfrm>
            <a:off x="428959" y="560657"/>
            <a:ext cx="3914441" cy="2128114"/>
          </a:xfrm>
          <a:solidFill>
            <a:schemeClr val="accent1">
              <a:lumMod val="20000"/>
              <a:lumOff val="80000"/>
            </a:schemeClr>
          </a:solidFill>
        </p:spPr>
        <p:txBody>
          <a:bodyPr>
            <a:normAutofit/>
          </a:bodyPr>
          <a:lstStyle/>
          <a:p>
            <a:r>
              <a:rPr kumimoji="1" lang="ja-JP" altLang="en-US" sz="2800" dirty="0"/>
              <a:t>武蔵野赤十字病院</a:t>
            </a:r>
            <a:br>
              <a:rPr kumimoji="1" lang="en-US" altLang="ja-JP" sz="2800" dirty="0"/>
            </a:br>
            <a:r>
              <a:rPr kumimoji="1" lang="ja-JP" altLang="en-US" sz="2800" dirty="0"/>
              <a:t>緩和ケア内科実績</a:t>
            </a:r>
            <a:br>
              <a:rPr kumimoji="1" lang="en-US" altLang="ja-JP" sz="2800" dirty="0"/>
            </a:br>
            <a:r>
              <a:rPr lang="ja-JP" altLang="en-US" sz="2800" dirty="0"/>
              <a:t>ー</a:t>
            </a:r>
            <a:r>
              <a:rPr kumimoji="1" lang="ja-JP" altLang="en-US" sz="2800" dirty="0"/>
              <a:t>診療実績ー</a:t>
            </a:r>
          </a:p>
        </p:txBody>
      </p:sp>
      <p:pic>
        <p:nvPicPr>
          <p:cNvPr id="6" name="図 5">
            <a:extLst>
              <a:ext uri="{FF2B5EF4-FFF2-40B4-BE49-F238E27FC236}">
                <a16:creationId xmlns:a16="http://schemas.microsoft.com/office/drawing/2014/main" id="{7765C64B-18D2-B7C8-E401-BF50DC013001}"/>
              </a:ext>
            </a:extLst>
          </p:cNvPr>
          <p:cNvPicPr>
            <a:picLocks noChangeAspect="1"/>
          </p:cNvPicPr>
          <p:nvPr/>
        </p:nvPicPr>
        <p:blipFill>
          <a:blip r:embed="rId2"/>
          <a:stretch>
            <a:fillRect/>
          </a:stretch>
        </p:blipFill>
        <p:spPr>
          <a:xfrm>
            <a:off x="333172" y="5984336"/>
            <a:ext cx="3333750" cy="723900"/>
          </a:xfrm>
          <a:prstGeom prst="rect">
            <a:avLst/>
          </a:prstGeom>
        </p:spPr>
      </p:pic>
      <p:graphicFrame>
        <p:nvGraphicFramePr>
          <p:cNvPr id="5" name="コンテンツ プレースホルダー 3">
            <a:extLst>
              <a:ext uri="{FF2B5EF4-FFF2-40B4-BE49-F238E27FC236}">
                <a16:creationId xmlns:a16="http://schemas.microsoft.com/office/drawing/2014/main" id="{07F99C35-E101-7403-AF93-F01BAF58EEA6}"/>
              </a:ext>
            </a:extLst>
          </p:cNvPr>
          <p:cNvGraphicFramePr>
            <a:graphicFrameLocks/>
          </p:cNvGraphicFramePr>
          <p:nvPr>
            <p:extLst>
              <p:ext uri="{D42A27DB-BD31-4B8C-83A1-F6EECF244321}">
                <p14:modId xmlns:p14="http://schemas.microsoft.com/office/powerpoint/2010/main" val="247359852"/>
              </p:ext>
            </p:extLst>
          </p:nvPr>
        </p:nvGraphicFramePr>
        <p:xfrm>
          <a:off x="97972" y="3790517"/>
          <a:ext cx="7570452" cy="2132382"/>
        </p:xfrm>
        <a:graphic>
          <a:graphicData uri="http://schemas.openxmlformats.org/drawingml/2006/table">
            <a:tbl>
              <a:tblPr firstRow="1" bandRow="1">
                <a:tableStyleId>{69012ECD-51FC-41F1-AA8D-1B2483CD663E}</a:tableStyleId>
              </a:tblPr>
              <a:tblGrid>
                <a:gridCol w="936171">
                  <a:extLst>
                    <a:ext uri="{9D8B030D-6E8A-4147-A177-3AD203B41FA5}">
                      <a16:colId xmlns:a16="http://schemas.microsoft.com/office/drawing/2014/main" val="20000"/>
                    </a:ext>
                  </a:extLst>
                </a:gridCol>
                <a:gridCol w="1138031">
                  <a:extLst>
                    <a:ext uri="{9D8B030D-6E8A-4147-A177-3AD203B41FA5}">
                      <a16:colId xmlns:a16="http://schemas.microsoft.com/office/drawing/2014/main" val="20001"/>
                    </a:ext>
                  </a:extLst>
                </a:gridCol>
                <a:gridCol w="1140683">
                  <a:extLst>
                    <a:ext uri="{9D8B030D-6E8A-4147-A177-3AD203B41FA5}">
                      <a16:colId xmlns:a16="http://schemas.microsoft.com/office/drawing/2014/main" val="3563001574"/>
                    </a:ext>
                  </a:extLst>
                </a:gridCol>
                <a:gridCol w="1143334">
                  <a:extLst>
                    <a:ext uri="{9D8B030D-6E8A-4147-A177-3AD203B41FA5}">
                      <a16:colId xmlns:a16="http://schemas.microsoft.com/office/drawing/2014/main" val="3939273914"/>
                    </a:ext>
                  </a:extLst>
                </a:gridCol>
                <a:gridCol w="1145986">
                  <a:extLst>
                    <a:ext uri="{9D8B030D-6E8A-4147-A177-3AD203B41FA5}">
                      <a16:colId xmlns:a16="http://schemas.microsoft.com/office/drawing/2014/main" val="4214103012"/>
                    </a:ext>
                  </a:extLst>
                </a:gridCol>
                <a:gridCol w="1148638">
                  <a:extLst>
                    <a:ext uri="{9D8B030D-6E8A-4147-A177-3AD203B41FA5}">
                      <a16:colId xmlns:a16="http://schemas.microsoft.com/office/drawing/2014/main" val="2030249240"/>
                    </a:ext>
                  </a:extLst>
                </a:gridCol>
                <a:gridCol w="917609">
                  <a:extLst>
                    <a:ext uri="{9D8B030D-6E8A-4147-A177-3AD203B41FA5}">
                      <a16:colId xmlns:a16="http://schemas.microsoft.com/office/drawing/2014/main" val="4204902050"/>
                    </a:ext>
                  </a:extLst>
                </a:gridCol>
              </a:tblGrid>
              <a:tr h="433140">
                <a:tc>
                  <a:txBody>
                    <a:bodyPr/>
                    <a:lstStyle/>
                    <a:p>
                      <a:pPr algn="ctr"/>
                      <a:r>
                        <a:rPr kumimoji="1" lang="ja-JP" altLang="en-US" dirty="0">
                          <a:solidFill>
                            <a:schemeClr val="tx1"/>
                          </a:solidFill>
                        </a:rPr>
                        <a:t>年度</a:t>
                      </a:r>
                    </a:p>
                  </a:txBody>
                  <a:tcPr>
                    <a:solidFill>
                      <a:schemeClr val="accent1">
                        <a:lumMod val="60000"/>
                        <a:lumOff val="40000"/>
                      </a:schemeClr>
                    </a:solidFill>
                  </a:tcPr>
                </a:tc>
                <a:tc>
                  <a:txBody>
                    <a:bodyPr/>
                    <a:lstStyle/>
                    <a:p>
                      <a:pPr algn="ctr"/>
                      <a:r>
                        <a:rPr kumimoji="1" lang="ja-JP" altLang="en-US" dirty="0">
                          <a:solidFill>
                            <a:schemeClr val="tx1"/>
                          </a:solidFill>
                        </a:rPr>
                        <a:t>２０１９</a:t>
                      </a:r>
                    </a:p>
                  </a:txBody>
                  <a:tcPr>
                    <a:solidFill>
                      <a:schemeClr val="accent1">
                        <a:lumMod val="60000"/>
                        <a:lumOff val="40000"/>
                      </a:schemeClr>
                    </a:solidFill>
                  </a:tcPr>
                </a:tc>
                <a:tc>
                  <a:txBody>
                    <a:bodyPr/>
                    <a:lstStyle/>
                    <a:p>
                      <a:r>
                        <a:rPr kumimoji="1" lang="ja-JP" altLang="en-US" dirty="0">
                          <a:solidFill>
                            <a:schemeClr val="tx1"/>
                          </a:solidFill>
                        </a:rPr>
                        <a:t>２０２０</a:t>
                      </a:r>
                      <a:endParaRPr kumimoji="1" lang="ja-JP" altLang="en-US" dirty="0"/>
                    </a:p>
                  </a:txBody>
                  <a:tcPr>
                    <a:solidFill>
                      <a:schemeClr val="accent1">
                        <a:lumMod val="60000"/>
                        <a:lumOff val="40000"/>
                      </a:schemeClr>
                    </a:solidFill>
                  </a:tcPr>
                </a:tc>
                <a:tc>
                  <a:txBody>
                    <a:bodyPr/>
                    <a:lstStyle/>
                    <a:p>
                      <a:r>
                        <a:rPr kumimoji="1" lang="ja-JP" altLang="en-US" dirty="0">
                          <a:solidFill>
                            <a:schemeClr val="tx1"/>
                          </a:solidFill>
                        </a:rPr>
                        <a:t>２０２１</a:t>
                      </a:r>
                      <a:endParaRPr kumimoji="1" lang="ja-JP" altLang="en-US" dirty="0"/>
                    </a:p>
                  </a:txBody>
                  <a:tcPr>
                    <a:solidFill>
                      <a:schemeClr val="accent1">
                        <a:lumMod val="60000"/>
                        <a:lumOff val="40000"/>
                      </a:schemeClr>
                    </a:solidFill>
                  </a:tcPr>
                </a:tc>
                <a:tc>
                  <a:txBody>
                    <a:bodyPr/>
                    <a:lstStyle/>
                    <a:p>
                      <a:r>
                        <a:rPr kumimoji="1" lang="ja-JP" altLang="en-US" dirty="0">
                          <a:solidFill>
                            <a:schemeClr val="tx1"/>
                          </a:solidFill>
                        </a:rPr>
                        <a:t>２０２２</a:t>
                      </a:r>
                      <a:endParaRPr kumimoji="1" lang="ja-JP" altLang="en-US" dirty="0"/>
                    </a:p>
                  </a:txBody>
                  <a:tcPr>
                    <a:solidFill>
                      <a:schemeClr val="accent1">
                        <a:lumMod val="60000"/>
                        <a:lumOff val="40000"/>
                      </a:schemeClr>
                    </a:solidFill>
                  </a:tcPr>
                </a:tc>
                <a:tc>
                  <a:txBody>
                    <a:bodyPr/>
                    <a:lstStyle/>
                    <a:p>
                      <a:r>
                        <a:rPr kumimoji="1" lang="ja-JP" altLang="en-US" dirty="0">
                          <a:solidFill>
                            <a:schemeClr val="tx1"/>
                          </a:solidFill>
                        </a:rPr>
                        <a:t>２０２３</a:t>
                      </a:r>
                      <a:endParaRPr kumimoji="1" lang="ja-JP" altLang="en-US" dirty="0"/>
                    </a:p>
                  </a:txBody>
                  <a:tcPr>
                    <a:solidFill>
                      <a:schemeClr val="accent1">
                        <a:lumMod val="60000"/>
                        <a:lumOff val="40000"/>
                      </a:schemeClr>
                    </a:solidFill>
                  </a:tcPr>
                </a:tc>
                <a:tc>
                  <a:txBody>
                    <a:bodyPr/>
                    <a:lstStyle/>
                    <a:p>
                      <a:r>
                        <a:rPr kumimoji="1" lang="ja-JP" altLang="en-US" dirty="0">
                          <a:solidFill>
                            <a:schemeClr val="tx1"/>
                          </a:solidFill>
                        </a:rPr>
                        <a:t>２０２４</a:t>
                      </a:r>
                      <a:endParaRPr kumimoji="1" lang="ja-JP" altLang="en-US" dirty="0"/>
                    </a:p>
                  </a:txBody>
                  <a:tcPr>
                    <a:solidFill>
                      <a:schemeClr val="accent1">
                        <a:lumMod val="60000"/>
                        <a:lumOff val="40000"/>
                      </a:schemeClr>
                    </a:solidFill>
                  </a:tcPr>
                </a:tc>
                <a:extLst>
                  <a:ext uri="{0D108BD9-81ED-4DB2-BD59-A6C34878D82A}">
                    <a16:rowId xmlns:a16="http://schemas.microsoft.com/office/drawing/2014/main" val="10000"/>
                  </a:ext>
                </a:extLst>
              </a:tr>
              <a:tr h="709985">
                <a:tc>
                  <a:txBody>
                    <a:bodyPr/>
                    <a:lstStyle/>
                    <a:p>
                      <a:pPr algn="ctr"/>
                      <a:r>
                        <a:rPr kumimoji="1" lang="ja-JP" altLang="en-US" dirty="0">
                          <a:solidFill>
                            <a:schemeClr val="tx1"/>
                          </a:solidFill>
                        </a:rPr>
                        <a:t>チーム依頼（件数）</a:t>
                      </a:r>
                    </a:p>
                  </a:txBody>
                  <a:tcPr>
                    <a:solidFill>
                      <a:schemeClr val="accent1">
                        <a:lumMod val="60000"/>
                        <a:lumOff val="40000"/>
                      </a:schemeClr>
                    </a:solidFill>
                  </a:tcPr>
                </a:tc>
                <a:tc>
                  <a:txBody>
                    <a:bodyPr/>
                    <a:lstStyle/>
                    <a:p>
                      <a:pPr algn="ctr"/>
                      <a:r>
                        <a:rPr kumimoji="1" lang="en-US" altLang="ja-JP" dirty="0">
                          <a:solidFill>
                            <a:schemeClr val="tx1"/>
                          </a:solidFill>
                        </a:rPr>
                        <a:t>496</a:t>
                      </a:r>
                      <a:endParaRPr kumimoji="1" lang="ja-JP" altLang="en-US" dirty="0">
                        <a:solidFill>
                          <a:schemeClr val="tx1"/>
                        </a:solidFill>
                      </a:endParaRPr>
                    </a:p>
                  </a:txBody>
                  <a:tcPr>
                    <a:solidFill>
                      <a:schemeClr val="accent2">
                        <a:lumMod val="40000"/>
                        <a:lumOff val="60000"/>
                      </a:schemeClr>
                    </a:solidFill>
                  </a:tcPr>
                </a:tc>
                <a:tc>
                  <a:txBody>
                    <a:bodyPr/>
                    <a:lstStyle/>
                    <a:p>
                      <a:pPr algn="ctr"/>
                      <a:r>
                        <a:rPr kumimoji="1" lang="en-US" altLang="ja-JP" dirty="0">
                          <a:solidFill>
                            <a:schemeClr val="tx1"/>
                          </a:solidFill>
                        </a:rPr>
                        <a:t>422</a:t>
                      </a:r>
                      <a:endParaRPr kumimoji="1" lang="ja-JP" altLang="en-US" dirty="0">
                        <a:solidFill>
                          <a:schemeClr val="tx1"/>
                        </a:solidFill>
                      </a:endParaRPr>
                    </a:p>
                  </a:txBody>
                  <a:tcPr>
                    <a:solidFill>
                      <a:schemeClr val="accent2">
                        <a:lumMod val="40000"/>
                        <a:lumOff val="60000"/>
                      </a:schemeClr>
                    </a:solidFill>
                  </a:tcPr>
                </a:tc>
                <a:tc>
                  <a:txBody>
                    <a:bodyPr/>
                    <a:lstStyle/>
                    <a:p>
                      <a:pPr algn="ctr"/>
                      <a:r>
                        <a:rPr kumimoji="1" lang="en-US" altLang="ja-JP" dirty="0">
                          <a:solidFill>
                            <a:schemeClr val="tx1"/>
                          </a:solidFill>
                        </a:rPr>
                        <a:t>450</a:t>
                      </a:r>
                      <a:endParaRPr kumimoji="1" lang="ja-JP" altLang="en-US" dirty="0">
                        <a:solidFill>
                          <a:schemeClr val="tx1"/>
                        </a:solidFill>
                      </a:endParaRPr>
                    </a:p>
                  </a:txBody>
                  <a:tcPr>
                    <a:solidFill>
                      <a:schemeClr val="accent2">
                        <a:lumMod val="40000"/>
                        <a:lumOff val="60000"/>
                      </a:schemeClr>
                    </a:solidFill>
                  </a:tcPr>
                </a:tc>
                <a:tc>
                  <a:txBody>
                    <a:bodyPr/>
                    <a:lstStyle/>
                    <a:p>
                      <a:pPr algn="ctr"/>
                      <a:r>
                        <a:rPr kumimoji="1" lang="en-US" altLang="ja-JP" dirty="0">
                          <a:solidFill>
                            <a:schemeClr val="tx1"/>
                          </a:solidFill>
                        </a:rPr>
                        <a:t>546</a:t>
                      </a:r>
                      <a:endParaRPr kumimoji="1" lang="ja-JP" altLang="en-US" dirty="0">
                        <a:solidFill>
                          <a:schemeClr val="tx1"/>
                        </a:solidFill>
                      </a:endParaRPr>
                    </a:p>
                  </a:txBody>
                  <a:tcPr>
                    <a:solidFill>
                      <a:schemeClr val="accent2">
                        <a:lumMod val="40000"/>
                        <a:lumOff val="60000"/>
                      </a:schemeClr>
                    </a:solidFill>
                  </a:tcPr>
                </a:tc>
                <a:tc>
                  <a:txBody>
                    <a:bodyPr/>
                    <a:lstStyle/>
                    <a:p>
                      <a:pPr algn="ctr"/>
                      <a:r>
                        <a:rPr kumimoji="1" lang="en-US" altLang="ja-JP" dirty="0">
                          <a:solidFill>
                            <a:schemeClr val="tx1"/>
                          </a:solidFill>
                        </a:rPr>
                        <a:t>645</a:t>
                      </a:r>
                      <a:endParaRPr kumimoji="1" lang="ja-JP" altLang="en-US" dirty="0">
                        <a:solidFill>
                          <a:schemeClr val="tx1"/>
                        </a:solidFill>
                      </a:endParaRPr>
                    </a:p>
                  </a:txBody>
                  <a:tcPr>
                    <a:solidFill>
                      <a:schemeClr val="accent2">
                        <a:lumMod val="40000"/>
                        <a:lumOff val="60000"/>
                      </a:schemeClr>
                    </a:solidFill>
                  </a:tcPr>
                </a:tc>
                <a:tc>
                  <a:txBody>
                    <a:bodyPr/>
                    <a:lstStyle/>
                    <a:p>
                      <a:pPr algn="ctr"/>
                      <a:endParaRPr kumimoji="1" lang="ja-JP" altLang="en-US"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10001"/>
                  </a:ext>
                </a:extLst>
              </a:tr>
              <a:tr h="784842">
                <a:tc>
                  <a:txBody>
                    <a:bodyPr/>
                    <a:lstStyle/>
                    <a:p>
                      <a:pPr algn="ctr"/>
                      <a:r>
                        <a:rPr kumimoji="1" lang="ja-JP" altLang="en-US" dirty="0">
                          <a:solidFill>
                            <a:schemeClr val="tx1"/>
                          </a:solidFill>
                        </a:rPr>
                        <a:t>外来</a:t>
                      </a:r>
                      <a:endParaRPr kumimoji="1" lang="en-US" altLang="ja-JP" dirty="0">
                        <a:solidFill>
                          <a:schemeClr val="tx1"/>
                        </a:solidFill>
                      </a:endParaRPr>
                    </a:p>
                    <a:p>
                      <a:pPr algn="ctr"/>
                      <a:r>
                        <a:rPr kumimoji="1" lang="ja-JP" altLang="en-US" dirty="0">
                          <a:solidFill>
                            <a:schemeClr val="tx1"/>
                          </a:solidFill>
                        </a:rPr>
                        <a:t>（件数）</a:t>
                      </a:r>
                    </a:p>
                  </a:txBody>
                  <a:tcPr>
                    <a:solidFill>
                      <a:schemeClr val="accent1">
                        <a:lumMod val="60000"/>
                        <a:lumOff val="40000"/>
                      </a:schemeClr>
                    </a:solidFill>
                  </a:tcPr>
                </a:tc>
                <a:tc>
                  <a:txBody>
                    <a:bodyPr/>
                    <a:lstStyle/>
                    <a:p>
                      <a:pPr algn="ctr"/>
                      <a:r>
                        <a:rPr kumimoji="1" lang="en-US" altLang="ja-JP" dirty="0">
                          <a:solidFill>
                            <a:schemeClr val="tx1"/>
                          </a:solidFill>
                        </a:rPr>
                        <a:t>802</a:t>
                      </a:r>
                      <a:endParaRPr kumimoji="1" lang="ja-JP" altLang="en-US" dirty="0">
                        <a:solidFill>
                          <a:schemeClr val="tx1"/>
                        </a:solidFill>
                      </a:endParaRPr>
                    </a:p>
                  </a:txBody>
                  <a:tcPr>
                    <a:solidFill>
                      <a:schemeClr val="accent2">
                        <a:lumMod val="20000"/>
                        <a:lumOff val="80000"/>
                      </a:schemeClr>
                    </a:solidFill>
                  </a:tcPr>
                </a:tc>
                <a:tc>
                  <a:txBody>
                    <a:bodyPr/>
                    <a:lstStyle/>
                    <a:p>
                      <a:pPr algn="ctr"/>
                      <a:r>
                        <a:rPr kumimoji="1" lang="en-US" altLang="ja-JP" dirty="0"/>
                        <a:t>840</a:t>
                      </a:r>
                      <a:endParaRPr kumimoji="1" lang="ja-JP" altLang="en-US" dirty="0"/>
                    </a:p>
                  </a:txBody>
                  <a:tcPr>
                    <a:solidFill>
                      <a:schemeClr val="accent2">
                        <a:lumMod val="20000"/>
                        <a:lumOff val="80000"/>
                      </a:schemeClr>
                    </a:solidFill>
                  </a:tcPr>
                </a:tc>
                <a:tc>
                  <a:txBody>
                    <a:bodyPr/>
                    <a:lstStyle/>
                    <a:p>
                      <a:pPr algn="ctr"/>
                      <a:r>
                        <a:rPr kumimoji="1" lang="en-US" altLang="ja-JP" dirty="0"/>
                        <a:t>949</a:t>
                      </a:r>
                      <a:endParaRPr kumimoji="1" lang="ja-JP" altLang="en-US" dirty="0"/>
                    </a:p>
                  </a:txBody>
                  <a:tcPr>
                    <a:solidFill>
                      <a:schemeClr val="accent2">
                        <a:lumMod val="20000"/>
                        <a:lumOff val="80000"/>
                      </a:schemeClr>
                    </a:solidFill>
                  </a:tcPr>
                </a:tc>
                <a:tc>
                  <a:txBody>
                    <a:bodyPr/>
                    <a:lstStyle/>
                    <a:p>
                      <a:pPr algn="ctr"/>
                      <a:r>
                        <a:rPr kumimoji="1" lang="en-US" altLang="ja-JP" dirty="0"/>
                        <a:t>1253</a:t>
                      </a:r>
                      <a:endParaRPr kumimoji="1" lang="ja-JP" altLang="en-US" dirty="0"/>
                    </a:p>
                  </a:txBody>
                  <a:tcPr>
                    <a:solidFill>
                      <a:schemeClr val="accent2">
                        <a:lumMod val="20000"/>
                        <a:lumOff val="80000"/>
                      </a:schemeClr>
                    </a:solidFill>
                  </a:tcPr>
                </a:tc>
                <a:tc>
                  <a:txBody>
                    <a:bodyPr/>
                    <a:lstStyle/>
                    <a:p>
                      <a:pPr algn="ctr"/>
                      <a:r>
                        <a:rPr kumimoji="1" lang="en-US" altLang="ja-JP" dirty="0"/>
                        <a:t>1538</a:t>
                      </a:r>
                      <a:endParaRPr kumimoji="1" lang="ja-JP" altLang="en-US" dirty="0"/>
                    </a:p>
                  </a:txBody>
                  <a:tcPr>
                    <a:solidFill>
                      <a:schemeClr val="accent2">
                        <a:lumMod val="20000"/>
                        <a:lumOff val="80000"/>
                      </a:schemeClr>
                    </a:solidFill>
                  </a:tcPr>
                </a:tc>
                <a:tc>
                  <a:txBody>
                    <a:bodyPr/>
                    <a:lstStyle/>
                    <a:p>
                      <a:pPr algn="ctr"/>
                      <a:endParaRPr kumimoji="1" lang="ja-JP" altLang="en-US" dirty="0"/>
                    </a:p>
                  </a:txBody>
                  <a:tcP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7" name="テキスト ボックス 6">
            <a:extLst>
              <a:ext uri="{FF2B5EF4-FFF2-40B4-BE49-F238E27FC236}">
                <a16:creationId xmlns:a16="http://schemas.microsoft.com/office/drawing/2014/main" id="{096376CA-93BD-813F-33ED-7CF082D26A47}"/>
              </a:ext>
            </a:extLst>
          </p:cNvPr>
          <p:cNvSpPr txBox="1"/>
          <p:nvPr/>
        </p:nvSpPr>
        <p:spPr>
          <a:xfrm>
            <a:off x="333172" y="3244334"/>
            <a:ext cx="3647152" cy="369332"/>
          </a:xfrm>
          <a:prstGeom prst="rect">
            <a:avLst/>
          </a:prstGeom>
          <a:solidFill>
            <a:schemeClr val="tx2">
              <a:lumMod val="20000"/>
              <a:lumOff val="80000"/>
            </a:schemeClr>
          </a:solidFill>
        </p:spPr>
        <p:txBody>
          <a:bodyPr wrap="none" rtlCol="0">
            <a:spAutoFit/>
          </a:bodyPr>
          <a:lstStyle/>
          <a:p>
            <a:r>
              <a:rPr kumimoji="1" lang="ja-JP" altLang="en-US" dirty="0"/>
              <a:t>緩和ケアチーム・緩和ケア内科外来</a:t>
            </a:r>
          </a:p>
        </p:txBody>
      </p:sp>
      <p:sp>
        <p:nvSpPr>
          <p:cNvPr id="9" name="テキスト ボックス 8">
            <a:extLst>
              <a:ext uri="{FF2B5EF4-FFF2-40B4-BE49-F238E27FC236}">
                <a16:creationId xmlns:a16="http://schemas.microsoft.com/office/drawing/2014/main" id="{56787A6E-729B-96DD-B6DA-BE020198250C}"/>
              </a:ext>
            </a:extLst>
          </p:cNvPr>
          <p:cNvSpPr txBox="1"/>
          <p:nvPr/>
        </p:nvSpPr>
        <p:spPr>
          <a:xfrm>
            <a:off x="4697142" y="284448"/>
            <a:ext cx="7677102" cy="1292662"/>
          </a:xfrm>
          <a:prstGeom prst="rect">
            <a:avLst/>
          </a:prstGeom>
          <a:noFill/>
        </p:spPr>
        <p:txBody>
          <a:bodyPr wrap="none" rtlCol="0">
            <a:spAutoFit/>
          </a:bodyPr>
          <a:lstStyle/>
          <a:p>
            <a:r>
              <a:rPr kumimoji="1" lang="ja-JP" altLang="en-US" dirty="0">
                <a:solidFill>
                  <a:schemeClr val="accent1"/>
                </a:solidFill>
              </a:rPr>
              <a:t>■</a:t>
            </a:r>
            <a:r>
              <a:rPr kumimoji="1" lang="ja-JP" altLang="en-US" sz="2000" dirty="0"/>
              <a:t>緩和ケアチーム依頼は２０２３年以降年間６００件を超えております。</a:t>
            </a:r>
            <a:endParaRPr kumimoji="1" lang="en-US" altLang="ja-JP" sz="2000" dirty="0"/>
          </a:p>
          <a:p>
            <a:endParaRPr kumimoji="1" lang="en-US" altLang="ja-JP" sz="2000" dirty="0"/>
          </a:p>
          <a:p>
            <a:r>
              <a:rPr kumimoji="1" lang="ja-JP" altLang="en-US" sz="2000" dirty="0">
                <a:solidFill>
                  <a:schemeClr val="accent1"/>
                </a:solidFill>
              </a:rPr>
              <a:t>■</a:t>
            </a:r>
            <a:r>
              <a:rPr kumimoji="1" lang="ja-JP" altLang="en-US" sz="2000" dirty="0"/>
              <a:t>緩和ケア外来も延べ件数は年間１０００件を超えております。</a:t>
            </a:r>
            <a:endParaRPr kumimoji="1" lang="en-US" altLang="ja-JP" sz="2000" dirty="0"/>
          </a:p>
          <a:p>
            <a:endParaRPr kumimoji="1" lang="ja-JP" altLang="en-US" dirty="0"/>
          </a:p>
        </p:txBody>
      </p:sp>
      <p:pic>
        <p:nvPicPr>
          <p:cNvPr id="3" name="図 2">
            <a:extLst>
              <a:ext uri="{FF2B5EF4-FFF2-40B4-BE49-F238E27FC236}">
                <a16:creationId xmlns:a16="http://schemas.microsoft.com/office/drawing/2014/main" id="{6BDFFF73-000E-6552-AB5D-67C233E9CDA6}"/>
              </a:ext>
            </a:extLst>
          </p:cNvPr>
          <p:cNvPicPr>
            <a:picLocks noChangeAspect="1"/>
          </p:cNvPicPr>
          <p:nvPr/>
        </p:nvPicPr>
        <p:blipFill>
          <a:blip r:embed="rId3"/>
          <a:stretch>
            <a:fillRect/>
          </a:stretch>
        </p:blipFill>
        <p:spPr>
          <a:xfrm>
            <a:off x="8635510" y="2303716"/>
            <a:ext cx="2746531" cy="4269836"/>
          </a:xfrm>
          <a:prstGeom prst="rect">
            <a:avLst/>
          </a:prstGeom>
        </p:spPr>
      </p:pic>
      <p:sp>
        <p:nvSpPr>
          <p:cNvPr id="8" name="テキスト ボックス 7">
            <a:extLst>
              <a:ext uri="{FF2B5EF4-FFF2-40B4-BE49-F238E27FC236}">
                <a16:creationId xmlns:a16="http://schemas.microsoft.com/office/drawing/2014/main" id="{9D6F2DB4-9D1F-05CE-98D9-9351474B8770}"/>
              </a:ext>
            </a:extLst>
          </p:cNvPr>
          <p:cNvSpPr txBox="1"/>
          <p:nvPr/>
        </p:nvSpPr>
        <p:spPr>
          <a:xfrm>
            <a:off x="7043685" y="1651971"/>
            <a:ext cx="4961615" cy="307777"/>
          </a:xfrm>
          <a:prstGeom prst="rect">
            <a:avLst/>
          </a:prstGeom>
          <a:solidFill>
            <a:schemeClr val="accent2">
              <a:lumMod val="40000"/>
              <a:lumOff val="60000"/>
            </a:schemeClr>
          </a:solidFill>
        </p:spPr>
        <p:txBody>
          <a:bodyPr wrap="none" rtlCol="0">
            <a:spAutoFit/>
          </a:bodyPr>
          <a:lstStyle/>
          <a:p>
            <a:r>
              <a:rPr kumimoji="1" lang="ja-JP" altLang="en-US" sz="1400" b="1" dirty="0"/>
              <a:t>病院の実力～がん緩和ケア（全国版・東京版）に掲載されました</a:t>
            </a:r>
          </a:p>
        </p:txBody>
      </p:sp>
    </p:spTree>
    <p:extLst>
      <p:ext uri="{BB962C8B-B14F-4D97-AF65-F5344CB8AC3E}">
        <p14:creationId xmlns:p14="http://schemas.microsoft.com/office/powerpoint/2010/main" val="377322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CB58F-A3C8-BF89-274B-AF9EF0372B07}"/>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DE54EAD5-4ED7-044F-E9D0-D223DCDF8588}"/>
              </a:ext>
            </a:extLst>
          </p:cNvPr>
          <p:cNvSpPr/>
          <p:nvPr/>
        </p:nvSpPr>
        <p:spPr>
          <a:xfrm>
            <a:off x="186700" y="149764"/>
            <a:ext cx="4417957" cy="2854693"/>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A60E774-D5F8-593D-ED61-29AAF88B6968}"/>
              </a:ext>
            </a:extLst>
          </p:cNvPr>
          <p:cNvSpPr>
            <a:spLocks noGrp="1"/>
          </p:cNvSpPr>
          <p:nvPr>
            <p:ph type="title" idx="4294967295"/>
          </p:nvPr>
        </p:nvSpPr>
        <p:spPr>
          <a:xfrm>
            <a:off x="428959" y="560657"/>
            <a:ext cx="3914441" cy="2128114"/>
          </a:xfrm>
          <a:solidFill>
            <a:schemeClr val="accent1">
              <a:lumMod val="20000"/>
              <a:lumOff val="80000"/>
            </a:schemeClr>
          </a:solidFill>
        </p:spPr>
        <p:txBody>
          <a:bodyPr>
            <a:normAutofit/>
          </a:bodyPr>
          <a:lstStyle/>
          <a:p>
            <a:r>
              <a:rPr kumimoji="1" lang="ja-JP" altLang="en-US" sz="2800" dirty="0"/>
              <a:t>武蔵野赤十字病院</a:t>
            </a:r>
            <a:br>
              <a:rPr kumimoji="1" lang="en-US" altLang="ja-JP" sz="2800" dirty="0"/>
            </a:br>
            <a:r>
              <a:rPr kumimoji="1" lang="ja-JP" altLang="en-US" sz="2800" dirty="0"/>
              <a:t>緩和ケア内科実績</a:t>
            </a:r>
            <a:br>
              <a:rPr kumimoji="1" lang="en-US" altLang="ja-JP" sz="2800" dirty="0"/>
            </a:br>
            <a:r>
              <a:rPr lang="ja-JP" altLang="en-US" sz="2800" dirty="0"/>
              <a:t>ー活動</a:t>
            </a:r>
            <a:r>
              <a:rPr kumimoji="1" lang="ja-JP" altLang="en-US" sz="2800" dirty="0"/>
              <a:t>実績ー</a:t>
            </a:r>
          </a:p>
        </p:txBody>
      </p:sp>
      <p:pic>
        <p:nvPicPr>
          <p:cNvPr id="6" name="図 5">
            <a:extLst>
              <a:ext uri="{FF2B5EF4-FFF2-40B4-BE49-F238E27FC236}">
                <a16:creationId xmlns:a16="http://schemas.microsoft.com/office/drawing/2014/main" id="{756EFDB5-0E3D-70CC-1259-AC49B1CEB63B}"/>
              </a:ext>
            </a:extLst>
          </p:cNvPr>
          <p:cNvPicPr>
            <a:picLocks noChangeAspect="1"/>
          </p:cNvPicPr>
          <p:nvPr/>
        </p:nvPicPr>
        <p:blipFill>
          <a:blip r:embed="rId2"/>
          <a:stretch>
            <a:fillRect/>
          </a:stretch>
        </p:blipFill>
        <p:spPr>
          <a:xfrm>
            <a:off x="333172" y="5984336"/>
            <a:ext cx="3333750" cy="723900"/>
          </a:xfrm>
          <a:prstGeom prst="rect">
            <a:avLst/>
          </a:prstGeom>
        </p:spPr>
      </p:pic>
      <p:sp>
        <p:nvSpPr>
          <p:cNvPr id="9" name="テキスト ボックス 8">
            <a:extLst>
              <a:ext uri="{FF2B5EF4-FFF2-40B4-BE49-F238E27FC236}">
                <a16:creationId xmlns:a16="http://schemas.microsoft.com/office/drawing/2014/main" id="{CB29DBBB-1932-A2D5-A217-46B833CB91CE}"/>
              </a:ext>
            </a:extLst>
          </p:cNvPr>
          <p:cNvSpPr txBox="1"/>
          <p:nvPr/>
        </p:nvSpPr>
        <p:spPr>
          <a:xfrm>
            <a:off x="5230542" y="269059"/>
            <a:ext cx="5732660" cy="3877985"/>
          </a:xfrm>
          <a:prstGeom prst="rect">
            <a:avLst/>
          </a:prstGeom>
          <a:noFill/>
        </p:spPr>
        <p:txBody>
          <a:bodyPr wrap="none" rtlCol="0">
            <a:spAutoFit/>
          </a:bodyPr>
          <a:lstStyle/>
          <a:p>
            <a:r>
              <a:rPr kumimoji="1" lang="ja-JP" altLang="en-US" dirty="0">
                <a:solidFill>
                  <a:schemeClr val="accent1"/>
                </a:solidFill>
              </a:rPr>
              <a:t>■</a:t>
            </a:r>
            <a:r>
              <a:rPr kumimoji="1" lang="ja-JP" altLang="en-US" dirty="0"/>
              <a:t>医療者対象の緩和ケア研修会；年２回実施（２月、８月）</a:t>
            </a:r>
            <a:endParaRPr kumimoji="1" lang="en-US" altLang="ja-JP" sz="2000" dirty="0"/>
          </a:p>
          <a:p>
            <a:endParaRPr kumimoji="1" lang="en-US" altLang="ja-JP" sz="2000" dirty="0"/>
          </a:p>
          <a:p>
            <a:r>
              <a:rPr kumimoji="1" lang="ja-JP" altLang="en-US" sz="2000" dirty="0">
                <a:solidFill>
                  <a:schemeClr val="accent1"/>
                </a:solidFill>
              </a:rPr>
              <a:t>■</a:t>
            </a:r>
            <a:r>
              <a:rPr kumimoji="1" lang="ja-JP" altLang="en-US" sz="2000" dirty="0"/>
              <a:t>緩和ケアセミナー勉強会</a:t>
            </a:r>
            <a:endParaRPr kumimoji="1" lang="en-US" altLang="ja-JP" sz="2000" dirty="0"/>
          </a:p>
          <a:p>
            <a:r>
              <a:rPr kumimoji="1" lang="ja-JP" altLang="en-US" sz="2000" dirty="0"/>
              <a:t>　</a:t>
            </a:r>
            <a:endParaRPr kumimoji="1" lang="en-US" altLang="ja-JP" sz="2000" dirty="0"/>
          </a:p>
          <a:p>
            <a:r>
              <a:rPr kumimoji="1" lang="ja-JP" altLang="en-US" sz="2000" dirty="0"/>
              <a:t>　</a:t>
            </a:r>
            <a:endParaRPr kumimoji="1" lang="en-US" altLang="ja-JP" sz="2000" dirty="0"/>
          </a:p>
          <a:p>
            <a:r>
              <a:rPr kumimoji="1" lang="ja-JP" altLang="en-US" sz="2000" dirty="0"/>
              <a:t>　　・在宅輸血</a:t>
            </a:r>
            <a:endParaRPr kumimoji="1" lang="en-US" altLang="ja-JP" sz="2000" dirty="0"/>
          </a:p>
          <a:p>
            <a:r>
              <a:rPr kumimoji="1" lang="ja-JP" altLang="en-US" sz="2000" dirty="0"/>
              <a:t>　　・</a:t>
            </a:r>
            <a:r>
              <a:rPr kumimoji="1" lang="en-US" altLang="ja-JP" sz="2000" dirty="0"/>
              <a:t>AYA</a:t>
            </a:r>
            <a:r>
              <a:rPr kumimoji="1" lang="ja-JP" altLang="en-US" sz="2000" dirty="0"/>
              <a:t>世代のがん診療</a:t>
            </a:r>
            <a:endParaRPr kumimoji="1" lang="en-US" altLang="ja-JP" sz="2000" dirty="0"/>
          </a:p>
          <a:p>
            <a:r>
              <a:rPr kumimoji="1" lang="ja-JP" altLang="en-US" sz="1800" dirty="0">
                <a:solidFill>
                  <a:schemeClr val="accent1"/>
                </a:solidFill>
              </a:rPr>
              <a:t>■　</a:t>
            </a:r>
            <a:r>
              <a:rPr kumimoji="1" lang="ja-JP" altLang="en-US" sz="1800" dirty="0"/>
              <a:t>学術活動</a:t>
            </a:r>
            <a:endParaRPr kumimoji="1" lang="en-US" altLang="ja-JP" sz="1800" dirty="0"/>
          </a:p>
          <a:p>
            <a:endParaRPr kumimoji="1" lang="en-US" altLang="ja-JP" dirty="0"/>
          </a:p>
          <a:p>
            <a:endParaRPr kumimoji="1" lang="en-US" altLang="ja-JP" dirty="0"/>
          </a:p>
          <a:p>
            <a:r>
              <a:rPr kumimoji="1" lang="ja-JP" altLang="en-US" dirty="0"/>
              <a:t>　　・日本がん治療学会学術大会</a:t>
            </a:r>
            <a:endParaRPr kumimoji="1" lang="en-US" altLang="ja-JP" dirty="0"/>
          </a:p>
          <a:p>
            <a:r>
              <a:rPr kumimoji="1" lang="ja-JP" altLang="en-US" dirty="0"/>
              <a:t>　　・日本緩和医療学会学術大会</a:t>
            </a:r>
            <a:endParaRPr kumimoji="1" lang="en-US" altLang="ja-JP" dirty="0"/>
          </a:p>
          <a:p>
            <a:r>
              <a:rPr kumimoji="1" lang="ja-JP" altLang="en-US" dirty="0"/>
              <a:t>　　・日本癌学会等</a:t>
            </a:r>
          </a:p>
        </p:txBody>
      </p:sp>
      <p:sp>
        <p:nvSpPr>
          <p:cNvPr id="3" name="テキスト ボックス 2">
            <a:extLst>
              <a:ext uri="{FF2B5EF4-FFF2-40B4-BE49-F238E27FC236}">
                <a16:creationId xmlns:a16="http://schemas.microsoft.com/office/drawing/2014/main" id="{69D11EE1-6A26-CA56-E6F4-9B8A13BFEC91}"/>
              </a:ext>
            </a:extLst>
          </p:cNvPr>
          <p:cNvSpPr txBox="1"/>
          <p:nvPr/>
        </p:nvSpPr>
        <p:spPr>
          <a:xfrm>
            <a:off x="5573486" y="1392444"/>
            <a:ext cx="1545772" cy="369332"/>
          </a:xfrm>
          <a:prstGeom prst="rect">
            <a:avLst/>
          </a:prstGeom>
          <a:solidFill>
            <a:schemeClr val="tx2">
              <a:lumMod val="20000"/>
              <a:lumOff val="80000"/>
            </a:schemeClr>
          </a:solidFill>
        </p:spPr>
        <p:txBody>
          <a:bodyPr wrap="square" rtlCol="0">
            <a:spAutoFit/>
          </a:bodyPr>
          <a:lstStyle/>
          <a:p>
            <a:r>
              <a:rPr kumimoji="1" lang="ja-JP" altLang="en-US" dirty="0"/>
              <a:t>過去のテーマ</a:t>
            </a:r>
          </a:p>
        </p:txBody>
      </p:sp>
      <p:sp>
        <p:nvSpPr>
          <p:cNvPr id="8" name="テキスト ボックス 7">
            <a:extLst>
              <a:ext uri="{FF2B5EF4-FFF2-40B4-BE49-F238E27FC236}">
                <a16:creationId xmlns:a16="http://schemas.microsoft.com/office/drawing/2014/main" id="{E6A31F29-CB7B-689A-BF43-26E4C21BAAEA}"/>
              </a:ext>
            </a:extLst>
          </p:cNvPr>
          <p:cNvSpPr txBox="1"/>
          <p:nvPr/>
        </p:nvSpPr>
        <p:spPr>
          <a:xfrm>
            <a:off x="5573486" y="2798073"/>
            <a:ext cx="2377574" cy="369332"/>
          </a:xfrm>
          <a:prstGeom prst="rect">
            <a:avLst/>
          </a:prstGeom>
          <a:solidFill>
            <a:schemeClr val="tx2">
              <a:lumMod val="20000"/>
              <a:lumOff val="80000"/>
            </a:schemeClr>
          </a:solidFill>
        </p:spPr>
        <p:txBody>
          <a:bodyPr wrap="none" rtlCol="0">
            <a:spAutoFit/>
          </a:bodyPr>
          <a:lstStyle/>
          <a:p>
            <a:r>
              <a:rPr kumimoji="1" lang="ja-JP" altLang="en-US" dirty="0"/>
              <a:t>学会発表・学術論文等</a:t>
            </a:r>
          </a:p>
        </p:txBody>
      </p:sp>
      <p:pic>
        <p:nvPicPr>
          <p:cNvPr id="11" name="図 10">
            <a:extLst>
              <a:ext uri="{FF2B5EF4-FFF2-40B4-BE49-F238E27FC236}">
                <a16:creationId xmlns:a16="http://schemas.microsoft.com/office/drawing/2014/main" id="{E3D7FD49-C2B4-422F-B11F-9F8132342EE7}"/>
              </a:ext>
            </a:extLst>
          </p:cNvPr>
          <p:cNvPicPr>
            <a:picLocks noChangeAspect="1"/>
          </p:cNvPicPr>
          <p:nvPr/>
        </p:nvPicPr>
        <p:blipFill>
          <a:blip r:embed="rId3"/>
          <a:stretch>
            <a:fillRect/>
          </a:stretch>
        </p:blipFill>
        <p:spPr>
          <a:xfrm>
            <a:off x="4005617" y="4228110"/>
            <a:ext cx="3566612" cy="2313094"/>
          </a:xfrm>
          <a:prstGeom prst="rect">
            <a:avLst/>
          </a:prstGeom>
        </p:spPr>
      </p:pic>
      <p:pic>
        <p:nvPicPr>
          <p:cNvPr id="10" name="コンテンツ プレースホルダー 3">
            <a:extLst>
              <a:ext uri="{FF2B5EF4-FFF2-40B4-BE49-F238E27FC236}">
                <a16:creationId xmlns:a16="http://schemas.microsoft.com/office/drawing/2014/main" id="{87CF53FD-303E-BF54-6C33-0DFD88BA4F83}"/>
              </a:ext>
            </a:extLst>
          </p:cNvPr>
          <p:cNvPicPr>
            <a:picLocks noChangeAspect="1"/>
          </p:cNvPicPr>
          <p:nvPr/>
        </p:nvPicPr>
        <p:blipFill>
          <a:blip r:embed="rId4"/>
          <a:stretch>
            <a:fillRect/>
          </a:stretch>
        </p:blipFill>
        <p:spPr>
          <a:xfrm>
            <a:off x="602873" y="3429000"/>
            <a:ext cx="3566612" cy="2401025"/>
          </a:xfrm>
          <a:prstGeom prst="rect">
            <a:avLst/>
          </a:prstGeom>
        </p:spPr>
      </p:pic>
      <p:pic>
        <p:nvPicPr>
          <p:cNvPr id="1026" name="Picture 2">
            <a:extLst>
              <a:ext uri="{FF2B5EF4-FFF2-40B4-BE49-F238E27FC236}">
                <a16:creationId xmlns:a16="http://schemas.microsoft.com/office/drawing/2014/main" id="{C7359929-4B8B-DE26-7935-B3289B0803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8634" y="5893870"/>
            <a:ext cx="4409395" cy="90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995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7552C-7E00-3A88-7AE4-98DAAEADF5DB}"/>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B292CA54-D672-A80A-4087-1031860DA01A}"/>
              </a:ext>
            </a:extLst>
          </p:cNvPr>
          <p:cNvSpPr/>
          <p:nvPr/>
        </p:nvSpPr>
        <p:spPr>
          <a:xfrm>
            <a:off x="186700" y="149764"/>
            <a:ext cx="4417957" cy="2854693"/>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BCC88B8-C308-63A1-099B-9957579DA236}"/>
              </a:ext>
            </a:extLst>
          </p:cNvPr>
          <p:cNvSpPr>
            <a:spLocks noGrp="1"/>
          </p:cNvSpPr>
          <p:nvPr>
            <p:ph type="title" idx="4294967295"/>
          </p:nvPr>
        </p:nvSpPr>
        <p:spPr>
          <a:xfrm>
            <a:off x="428959" y="560657"/>
            <a:ext cx="3914441" cy="2128114"/>
          </a:xfrm>
          <a:solidFill>
            <a:schemeClr val="accent1">
              <a:lumMod val="20000"/>
              <a:lumOff val="80000"/>
            </a:schemeClr>
          </a:solidFill>
        </p:spPr>
        <p:txBody>
          <a:bodyPr>
            <a:normAutofit/>
          </a:bodyPr>
          <a:lstStyle/>
          <a:p>
            <a:r>
              <a:rPr kumimoji="1" lang="ja-JP" altLang="en-US" sz="2800" dirty="0"/>
              <a:t>武蔵野赤十字病院</a:t>
            </a:r>
            <a:br>
              <a:rPr kumimoji="1" lang="en-US" altLang="ja-JP" sz="2800" dirty="0"/>
            </a:br>
            <a:r>
              <a:rPr kumimoji="1" lang="ja-JP" altLang="en-US" sz="2800" dirty="0"/>
              <a:t>緩和</a:t>
            </a:r>
            <a:r>
              <a:rPr lang="ja-JP" altLang="en-US" sz="2800" dirty="0"/>
              <a:t>医療</a:t>
            </a:r>
            <a:r>
              <a:rPr kumimoji="1" lang="ja-JP" altLang="en-US" sz="2800" dirty="0"/>
              <a:t>専門医</a:t>
            </a:r>
            <a:br>
              <a:rPr kumimoji="1" lang="en-US" altLang="ja-JP" sz="2800" dirty="0"/>
            </a:br>
            <a:r>
              <a:rPr kumimoji="1" lang="ja-JP" altLang="en-US" sz="2800" dirty="0"/>
              <a:t>研修プログラム</a:t>
            </a:r>
            <a:br>
              <a:rPr kumimoji="1" lang="en-US" altLang="ja-JP" sz="2800" dirty="0"/>
            </a:br>
            <a:r>
              <a:rPr kumimoji="1" lang="ja-JP" altLang="en-US" sz="2800" dirty="0"/>
              <a:t>申し込み方法</a:t>
            </a:r>
          </a:p>
        </p:txBody>
      </p:sp>
      <p:pic>
        <p:nvPicPr>
          <p:cNvPr id="6" name="図 5">
            <a:extLst>
              <a:ext uri="{FF2B5EF4-FFF2-40B4-BE49-F238E27FC236}">
                <a16:creationId xmlns:a16="http://schemas.microsoft.com/office/drawing/2014/main" id="{576DB510-BEAC-8404-2EF6-A5AB2E097260}"/>
              </a:ext>
            </a:extLst>
          </p:cNvPr>
          <p:cNvPicPr>
            <a:picLocks noChangeAspect="1"/>
          </p:cNvPicPr>
          <p:nvPr/>
        </p:nvPicPr>
        <p:blipFill>
          <a:blip r:embed="rId2"/>
          <a:stretch>
            <a:fillRect/>
          </a:stretch>
        </p:blipFill>
        <p:spPr>
          <a:xfrm>
            <a:off x="138794" y="5973926"/>
            <a:ext cx="3333750" cy="723900"/>
          </a:xfrm>
          <a:prstGeom prst="rect">
            <a:avLst/>
          </a:prstGeom>
        </p:spPr>
      </p:pic>
      <p:sp>
        <p:nvSpPr>
          <p:cNvPr id="9" name="テキスト ボックス 8">
            <a:extLst>
              <a:ext uri="{FF2B5EF4-FFF2-40B4-BE49-F238E27FC236}">
                <a16:creationId xmlns:a16="http://schemas.microsoft.com/office/drawing/2014/main" id="{F3CB5E92-2CAF-ADE8-5A26-3275F9111780}"/>
              </a:ext>
            </a:extLst>
          </p:cNvPr>
          <p:cNvSpPr txBox="1"/>
          <p:nvPr/>
        </p:nvSpPr>
        <p:spPr>
          <a:xfrm>
            <a:off x="2595683" y="3429000"/>
            <a:ext cx="7000634" cy="3200876"/>
          </a:xfrm>
          <a:prstGeom prst="rect">
            <a:avLst/>
          </a:prstGeom>
          <a:noFill/>
        </p:spPr>
        <p:txBody>
          <a:bodyPr wrap="none" rtlCol="0">
            <a:spAutoFit/>
          </a:bodyPr>
          <a:lstStyle/>
          <a:p>
            <a:r>
              <a:rPr kumimoji="1" lang="ja-JP" altLang="en-US" sz="2000" dirty="0">
                <a:solidFill>
                  <a:schemeClr val="accent1"/>
                </a:solidFill>
              </a:rPr>
              <a:t>■</a:t>
            </a:r>
            <a:r>
              <a:rPr kumimoji="1" lang="ja-JP" altLang="en-US" sz="2000" dirty="0"/>
              <a:t>詳細は武蔵野赤十字病院緩和ケア内科ホームページ内の</a:t>
            </a:r>
            <a:endParaRPr kumimoji="1" lang="en-US" altLang="ja-JP" sz="2000" dirty="0"/>
          </a:p>
          <a:p>
            <a:r>
              <a:rPr kumimoji="1" lang="ja-JP" altLang="en-US" sz="2000" dirty="0"/>
              <a:t>　　緩和医療専門医研修募集要項参照ください（こちら）。</a:t>
            </a:r>
            <a:endParaRPr kumimoji="1" lang="en-US" altLang="ja-JP" sz="2000" dirty="0"/>
          </a:p>
          <a:p>
            <a:endParaRPr kumimoji="1" lang="en-US" altLang="ja-JP" sz="2000" dirty="0"/>
          </a:p>
          <a:p>
            <a:r>
              <a:rPr kumimoji="1" lang="ja-JP" altLang="en-US" sz="2000" dirty="0">
                <a:solidFill>
                  <a:schemeClr val="accent1"/>
                </a:solidFill>
              </a:rPr>
              <a:t>■</a:t>
            </a:r>
            <a:r>
              <a:rPr kumimoji="1" lang="ja-JP" altLang="en-US" sz="2000" dirty="0"/>
              <a:t>募集は随時行っております。お気軽にお問い合わせください。</a:t>
            </a:r>
            <a:endParaRPr kumimoji="1" lang="en-US" altLang="ja-JP" sz="2000" dirty="0"/>
          </a:p>
          <a:p>
            <a:endParaRPr kumimoji="1" lang="en-US" altLang="ja-JP" sz="2000" dirty="0"/>
          </a:p>
          <a:p>
            <a:r>
              <a:rPr kumimoji="1" lang="ja-JP" altLang="en-US" sz="2000" dirty="0">
                <a:solidFill>
                  <a:schemeClr val="accent1"/>
                </a:solidFill>
              </a:rPr>
              <a:t>■</a:t>
            </a:r>
            <a:r>
              <a:rPr kumimoji="1" lang="ja-JP" altLang="en-US" sz="2000" dirty="0"/>
              <a:t>問い合わせ先；</a:t>
            </a:r>
            <a:endParaRPr kumimoji="1" lang="en-US" altLang="ja-JP" sz="2000" dirty="0"/>
          </a:p>
          <a:p>
            <a:r>
              <a:rPr kumimoji="1" lang="ja-JP" altLang="en-US" sz="2000" b="0" i="0" dirty="0">
                <a:effectLst/>
                <a:latin typeface="Noto Sans JP"/>
              </a:rPr>
              <a:t>              武蔵野赤十字病院　緩和ケア内科　赤司雅子宛</a:t>
            </a:r>
            <a:endParaRPr kumimoji="1" lang="en-US" altLang="ja-JP" sz="2000" b="0" i="0" dirty="0">
              <a:effectLst/>
              <a:latin typeface="Noto Sans JP"/>
            </a:endParaRPr>
          </a:p>
          <a:p>
            <a:r>
              <a:rPr kumimoji="1" lang="ja-JP" altLang="en-US" sz="2000" dirty="0">
                <a:latin typeface="Noto Sans JP"/>
              </a:rPr>
              <a:t>　          人事課 </a:t>
            </a:r>
            <a:r>
              <a:rPr kumimoji="1" lang="en-US" altLang="ja-JP" sz="2000" dirty="0">
                <a:latin typeface="Noto Sans JP"/>
              </a:rPr>
              <a:t>e-mail;</a:t>
            </a:r>
            <a:r>
              <a:rPr lang="en-US" altLang="ja-JP" sz="2000" b="0" i="0" dirty="0">
                <a:effectLst/>
                <a:latin typeface="Noto Sans JP"/>
              </a:rPr>
              <a:t> </a:t>
            </a:r>
            <a:r>
              <a:rPr lang="en-US" altLang="ja-JP" sz="2000" b="0" i="0" dirty="0">
                <a:solidFill>
                  <a:srgbClr val="3C3C3C"/>
                </a:solidFill>
                <a:effectLst/>
                <a:latin typeface="Noto Sans JP"/>
              </a:rPr>
              <a:t>jinjij@musashino.jrc.or.jp</a:t>
            </a:r>
            <a:endParaRPr kumimoji="1" lang="en-US" altLang="ja-JP" sz="2000" dirty="0"/>
          </a:p>
          <a:p>
            <a:endParaRPr kumimoji="1" lang="en-US" altLang="ja-JP" sz="2400" dirty="0"/>
          </a:p>
          <a:p>
            <a:r>
              <a:rPr kumimoji="1" lang="ja-JP" altLang="en-US" dirty="0"/>
              <a:t>　　</a:t>
            </a:r>
          </a:p>
        </p:txBody>
      </p:sp>
      <p:pic>
        <p:nvPicPr>
          <p:cNvPr id="5" name="図 4">
            <a:extLst>
              <a:ext uri="{FF2B5EF4-FFF2-40B4-BE49-F238E27FC236}">
                <a16:creationId xmlns:a16="http://schemas.microsoft.com/office/drawing/2014/main" id="{259A3B1A-78E2-49DC-598B-EEF107C47134}"/>
              </a:ext>
            </a:extLst>
          </p:cNvPr>
          <p:cNvPicPr>
            <a:picLocks noChangeAspect="1"/>
          </p:cNvPicPr>
          <p:nvPr/>
        </p:nvPicPr>
        <p:blipFill>
          <a:blip r:embed="rId3"/>
          <a:stretch>
            <a:fillRect/>
          </a:stretch>
        </p:blipFill>
        <p:spPr>
          <a:xfrm>
            <a:off x="5685744" y="154637"/>
            <a:ext cx="5221741" cy="2897112"/>
          </a:xfrm>
          <a:prstGeom prst="rect">
            <a:avLst/>
          </a:prstGeom>
        </p:spPr>
      </p:pic>
      <p:pic>
        <p:nvPicPr>
          <p:cNvPr id="7" name="図 6">
            <a:extLst>
              <a:ext uri="{FF2B5EF4-FFF2-40B4-BE49-F238E27FC236}">
                <a16:creationId xmlns:a16="http://schemas.microsoft.com/office/drawing/2014/main" id="{641CC871-866C-3A22-EE09-FB67FDE431CC}"/>
              </a:ext>
            </a:extLst>
          </p:cNvPr>
          <p:cNvPicPr>
            <a:picLocks noChangeAspect="1"/>
          </p:cNvPicPr>
          <p:nvPr/>
        </p:nvPicPr>
        <p:blipFill>
          <a:blip r:embed="rId4"/>
          <a:stretch>
            <a:fillRect/>
          </a:stretch>
        </p:blipFill>
        <p:spPr>
          <a:xfrm>
            <a:off x="10758497" y="5551629"/>
            <a:ext cx="1294709" cy="1156607"/>
          </a:xfrm>
          <a:prstGeom prst="rect">
            <a:avLst/>
          </a:prstGeom>
        </p:spPr>
      </p:pic>
    </p:spTree>
    <p:extLst>
      <p:ext uri="{BB962C8B-B14F-4D97-AF65-F5344CB8AC3E}">
        <p14:creationId xmlns:p14="http://schemas.microsoft.com/office/powerpoint/2010/main" val="1854719226"/>
      </p:ext>
    </p:extLst>
  </p:cSld>
  <p:clrMapOvr>
    <a:masterClrMapping/>
  </p:clrMapOvr>
</p:sld>
</file>

<file path=ppt/theme/theme1.xml><?xml version="1.0" encoding="utf-8"?>
<a:theme xmlns:a="http://schemas.openxmlformats.org/drawingml/2006/main" name="アトラス">
  <a:themeElements>
    <a:clrScheme name="アトラス">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アトラス">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トラス">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TM16401371[[fn=アトラス]]</Template>
  <TotalTime>697</TotalTime>
  <Words>643</Words>
  <Application>Microsoft Office PowerPoint</Application>
  <PresentationFormat>ワイド画面</PresentationFormat>
  <Paragraphs>102</Paragraphs>
  <Slides>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Noto Sans JP</vt:lpstr>
      <vt:lpstr>Calibri Light</vt:lpstr>
      <vt:lpstr>Rockwell</vt:lpstr>
      <vt:lpstr>Wingdings</vt:lpstr>
      <vt:lpstr>アトラス</vt:lpstr>
      <vt:lpstr>緩和医療 専門医研修 プログラム</vt:lpstr>
      <vt:lpstr>武蔵野赤十字病院 緩和医療専門医 プログラムの特色</vt:lpstr>
      <vt:lpstr>緩和医療専門医 プログラム</vt:lpstr>
      <vt:lpstr>武蔵野赤十字病院 緩和ケア内科実績 ー診療実績ー</vt:lpstr>
      <vt:lpstr>武蔵野赤十字病院 緩和ケア内科実績 ー活動実績ー</vt:lpstr>
      <vt:lpstr>武蔵野赤十字病院 緩和医療専門医 研修プログラム 申し込み方法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緩和ケア研修プログラム募集要項</dc:title>
  <dc:creator>赤司 雅子</dc:creator>
  <cp:lastModifiedBy>Masako Akashi</cp:lastModifiedBy>
  <cp:revision>23</cp:revision>
  <dcterms:created xsi:type="dcterms:W3CDTF">2025-01-21T04:10:23Z</dcterms:created>
  <dcterms:modified xsi:type="dcterms:W3CDTF">2025-02-16T07:47:24Z</dcterms:modified>
</cp:coreProperties>
</file>